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60" r:id="rId3"/>
    <p:sldId id="273" r:id="rId4"/>
    <p:sldId id="430" r:id="rId5"/>
    <p:sldId id="431" r:id="rId6"/>
    <p:sldId id="277" r:id="rId7"/>
    <p:sldId id="394" r:id="rId8"/>
    <p:sldId id="395" r:id="rId9"/>
    <p:sldId id="396" r:id="rId10"/>
    <p:sldId id="397" r:id="rId11"/>
    <p:sldId id="398" r:id="rId12"/>
    <p:sldId id="278" r:id="rId13"/>
    <p:sldId id="263" r:id="rId14"/>
    <p:sldId id="341" r:id="rId15"/>
    <p:sldId id="437" r:id="rId16"/>
    <p:sldId id="438" r:id="rId17"/>
    <p:sldId id="439" r:id="rId18"/>
    <p:sldId id="544" r:id="rId19"/>
    <p:sldId id="442" r:id="rId20"/>
    <p:sldId id="452" r:id="rId21"/>
    <p:sldId id="601" r:id="rId22"/>
    <p:sldId id="560" r:id="rId23"/>
    <p:sldId id="460" r:id="rId24"/>
    <p:sldId id="455" r:id="rId25"/>
    <p:sldId id="457" r:id="rId26"/>
    <p:sldId id="461" r:id="rId27"/>
    <p:sldId id="548" r:id="rId28"/>
    <p:sldId id="463" r:id="rId29"/>
    <p:sldId id="464" r:id="rId30"/>
    <p:sldId id="466" r:id="rId31"/>
    <p:sldId id="468" r:id="rId32"/>
    <p:sldId id="554" r:id="rId33"/>
    <p:sldId id="543" r:id="rId34"/>
    <p:sldId id="551" r:id="rId35"/>
    <p:sldId id="491" r:id="rId36"/>
    <p:sldId id="602" r:id="rId37"/>
    <p:sldId id="482" r:id="rId38"/>
    <p:sldId id="492" r:id="rId39"/>
    <p:sldId id="552" r:id="rId40"/>
    <p:sldId id="494" r:id="rId41"/>
    <p:sldId id="498" r:id="rId42"/>
    <p:sldId id="499" r:id="rId43"/>
    <p:sldId id="553" r:id="rId44"/>
    <p:sldId id="545" r:id="rId45"/>
    <p:sldId id="557" r:id="rId46"/>
    <p:sldId id="515" r:id="rId47"/>
    <p:sldId id="526" r:id="rId48"/>
    <p:sldId id="558" r:id="rId49"/>
    <p:sldId id="518" r:id="rId50"/>
    <p:sldId id="519" r:id="rId51"/>
    <p:sldId id="559" r:id="rId52"/>
    <p:sldId id="563" r:id="rId53"/>
    <p:sldId id="531" r:id="rId54"/>
    <p:sldId id="530" r:id="rId55"/>
    <p:sldId id="532" r:id="rId56"/>
    <p:sldId id="564" r:id="rId57"/>
    <p:sldId id="546" r:id="rId58"/>
    <p:sldId id="570" r:id="rId59"/>
    <p:sldId id="571" r:id="rId60"/>
    <p:sldId id="537" r:id="rId61"/>
    <p:sldId id="572" r:id="rId62"/>
    <p:sldId id="573" r:id="rId63"/>
    <p:sldId id="574" r:id="rId64"/>
    <p:sldId id="575" r:id="rId65"/>
    <p:sldId id="576" r:id="rId66"/>
    <p:sldId id="578" r:id="rId67"/>
    <p:sldId id="579" r:id="rId68"/>
    <p:sldId id="580" r:id="rId69"/>
    <p:sldId id="581" r:id="rId70"/>
    <p:sldId id="541" r:id="rId71"/>
    <p:sldId id="583" r:id="rId72"/>
    <p:sldId id="584" r:id="rId73"/>
    <p:sldId id="566" r:id="rId74"/>
    <p:sldId id="585" r:id="rId75"/>
    <p:sldId id="588" r:id="rId76"/>
    <p:sldId id="386" r:id="rId77"/>
    <p:sldId id="387" r:id="rId78"/>
    <p:sldId id="595" r:id="rId79"/>
    <p:sldId id="596" r:id="rId80"/>
    <p:sldId id="597" r:id="rId81"/>
    <p:sldId id="257" r:id="rId82"/>
    <p:sldId id="592" r:id="rId83"/>
    <p:sldId id="593" r:id="rId84"/>
    <p:sldId id="594" r:id="rId85"/>
    <p:sldId id="598" r:id="rId86"/>
    <p:sldId id="270" r:id="rId87"/>
    <p:sldId id="600" r:id="rId88"/>
    <p:sldId id="599" r:id="rId89"/>
    <p:sldId id="589" r:id="rId90"/>
    <p:sldId id="590" r:id="rId91"/>
    <p:sldId id="591" r:id="rId92"/>
    <p:sldId id="603" r:id="rId93"/>
    <p:sldId id="604" r:id="rId94"/>
    <p:sldId id="605" r:id="rId95"/>
  </p:sldIdLst>
  <p:sldSz cx="12192000" cy="6858000"/>
  <p:notesSz cx="6858000" cy="9144000"/>
  <p:embeddedFontLst>
    <p:embeddedFont>
      <p:font typeface="Nunito" panose="00000500000000000000" pitchFamily="2" charset="0"/>
      <p:regular r:id="rId96"/>
      <p:bold r:id="rId97"/>
      <p:italic r:id="rId98"/>
      <p:boldItalic r:id="rId99"/>
    </p:embeddedFont>
    <p:embeddedFont>
      <p:font typeface="Gill Sans MT" panose="020B0502020104020203" pitchFamily="34" charset="0"/>
      <p:regular r:id="rId100"/>
      <p:bold r:id="rId101"/>
      <p:italic r:id="rId102"/>
      <p:boldItalic r:id="rId10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553F635F-2490-4282-94E1-3276BB56FA27}">
          <p14:sldIdLst>
            <p14:sldId id="256"/>
            <p14:sldId id="260"/>
            <p14:sldId id="273"/>
            <p14:sldId id="430"/>
            <p14:sldId id="431"/>
          </p14:sldIdLst>
        </p14:section>
        <p14:section name="Research Loop" id="{1ED9841F-E3FE-4B46-BAF1-C8AE84FEDEFB}">
          <p14:sldIdLst>
            <p14:sldId id="277"/>
            <p14:sldId id="394"/>
            <p14:sldId id="395"/>
            <p14:sldId id="396"/>
            <p14:sldId id="397"/>
            <p14:sldId id="398"/>
          </p14:sldIdLst>
        </p14:section>
        <p14:section name="Mindset" id="{ADCA0420-4EB3-4C8E-9C0C-8CCFBAABFF12}">
          <p14:sldIdLst>
            <p14:sldId id="278"/>
            <p14:sldId id="263"/>
            <p14:sldId id="341"/>
            <p14:sldId id="437"/>
            <p14:sldId id="438"/>
            <p14:sldId id="439"/>
          </p14:sldIdLst>
        </p14:section>
        <p14:section name="Ex 1. Baseline" id="{BC7EA51B-ED54-4F7A-87BE-E032853E5E5F}">
          <p14:sldIdLst>
            <p14:sldId id="544"/>
            <p14:sldId id="442"/>
            <p14:sldId id="452"/>
            <p14:sldId id="601"/>
            <p14:sldId id="560"/>
            <p14:sldId id="460"/>
            <p14:sldId id="455"/>
            <p14:sldId id="457"/>
            <p14:sldId id="461"/>
            <p14:sldId id="548"/>
            <p14:sldId id="463"/>
            <p14:sldId id="464"/>
            <p14:sldId id="466"/>
            <p14:sldId id="468"/>
            <p14:sldId id="554"/>
          </p14:sldIdLst>
        </p14:section>
        <p14:section name="XnR" id="{60F42EF5-4D5F-4885-B267-682C2AA9F6CC}">
          <p14:sldIdLst>
            <p14:sldId id="543"/>
            <p14:sldId id="551"/>
            <p14:sldId id="491"/>
            <p14:sldId id="602"/>
            <p14:sldId id="482"/>
            <p14:sldId id="492"/>
            <p14:sldId id="552"/>
            <p14:sldId id="494"/>
            <p14:sldId id="498"/>
            <p14:sldId id="499"/>
            <p14:sldId id="553"/>
          </p14:sldIdLst>
        </p14:section>
        <p14:section name="CCFI" id="{4897B916-E2B2-4B6D-AE49-6CA1B99A5BBF}">
          <p14:sldIdLst>
            <p14:sldId id="545"/>
            <p14:sldId id="557"/>
            <p14:sldId id="515"/>
            <p14:sldId id="526"/>
            <p14:sldId id="558"/>
            <p14:sldId id="518"/>
            <p14:sldId id="519"/>
            <p14:sldId id="559"/>
            <p14:sldId id="563"/>
            <p14:sldId id="531"/>
            <p14:sldId id="530"/>
            <p14:sldId id="532"/>
            <p14:sldId id="564"/>
          </p14:sldIdLst>
        </p14:section>
        <p14:section name="CPI" id="{E7BEB0D9-0563-45A7-9D1F-7B2BD5FD6DD9}">
          <p14:sldIdLst>
            <p14:sldId id="546"/>
            <p14:sldId id="570"/>
            <p14:sldId id="571"/>
            <p14:sldId id="537"/>
            <p14:sldId id="572"/>
            <p14:sldId id="573"/>
            <p14:sldId id="574"/>
            <p14:sldId id="575"/>
            <p14:sldId id="576"/>
            <p14:sldId id="578"/>
            <p14:sldId id="579"/>
            <p14:sldId id="580"/>
            <p14:sldId id="581"/>
            <p14:sldId id="541"/>
            <p14:sldId id="583"/>
            <p14:sldId id="584"/>
            <p14:sldId id="566"/>
          </p14:sldIdLst>
        </p14:section>
        <p14:section name="Modeling Defenses" id="{20D938B4-940C-4185-85C2-31826A0EE949}">
          <p14:sldIdLst>
            <p14:sldId id="585"/>
            <p14:sldId id="588"/>
          </p14:sldIdLst>
        </p14:section>
        <p14:section name="Whatever" id="{3D091EB8-F0F0-4CCE-BC68-0C8CBB6A7013}">
          <p14:sldIdLst>
            <p14:sldId id="386"/>
            <p14:sldId id="387"/>
            <p14:sldId id="595"/>
            <p14:sldId id="596"/>
            <p14:sldId id="597"/>
            <p14:sldId id="257"/>
            <p14:sldId id="592"/>
            <p14:sldId id="593"/>
            <p14:sldId id="594"/>
            <p14:sldId id="598"/>
            <p14:sldId id="270"/>
            <p14:sldId id="600"/>
            <p14:sldId id="599"/>
            <p14:sldId id="589"/>
            <p14:sldId id="590"/>
            <p14:sldId id="591"/>
            <p14:sldId id="603"/>
            <p14:sldId id="604"/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E8"/>
    <a:srgbClr val="E1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8.fntdata"/><Relationship Id="rId108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2.fntdata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5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27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4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99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54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49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79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09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03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97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43D5-C335-46FD-871D-58548B6E52E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17CE-48C0-46CA-99A0-A306D594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2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9F655-E737-40E1-9241-0B794A6D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ill Sans MT" panose="020B0502020104020203" pitchFamily="34" charset="0"/>
              </a:rPr>
              <a:t>The Dynamics of Innocent Flesh on the Bone:</a:t>
            </a:r>
            <a:br>
              <a:rPr lang="en-US" sz="5000" dirty="0">
                <a:latin typeface="Gill Sans MT" panose="020B0502020104020203" pitchFamily="34" charset="0"/>
              </a:rPr>
            </a:br>
            <a:r>
              <a:rPr lang="en-US" sz="5000" dirty="0">
                <a:latin typeface="Gill Sans MT" panose="020B0502020104020203" pitchFamily="34" charset="0"/>
              </a:rPr>
              <a:t>Code Reuse Ten Years Later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AE4A32-92AB-4B68-B8BF-A27DBCFC9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/>
          <a:p>
            <a:r>
              <a:rPr lang="en-US" sz="3000" u="sng" dirty="0">
                <a:latin typeface="Nunito" panose="00000500000000000000" pitchFamily="2" charset="0"/>
              </a:rPr>
              <a:t>Victor van der Veen</a:t>
            </a:r>
            <a:r>
              <a:rPr lang="en-US" sz="3000" dirty="0">
                <a:latin typeface="Nunito" panose="00000500000000000000" pitchFamily="2" charset="0"/>
              </a:rPr>
              <a:t>, Dennis Andriesse, Manolis Stamatogiannakis, </a:t>
            </a:r>
          </a:p>
          <a:p>
            <a:r>
              <a:rPr lang="en-US" sz="3000" dirty="0">
                <a:latin typeface="Nunito" panose="00000500000000000000" pitchFamily="2" charset="0"/>
              </a:rPr>
              <a:t>Xi Chen</a:t>
            </a:r>
            <a:r>
              <a:rPr lang="en-US" sz="3000" baseline="30000" dirty="0">
                <a:latin typeface="Nunito" panose="00000500000000000000" pitchFamily="2" charset="0"/>
              </a:rPr>
              <a:t>†</a:t>
            </a:r>
            <a:r>
              <a:rPr lang="en-US" sz="3000" dirty="0">
                <a:latin typeface="Nunito" panose="00000500000000000000" pitchFamily="2" charset="0"/>
              </a:rPr>
              <a:t>, Herbert Bos, and Cristiano Giuffrida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9E0CA1-22C0-4808-B3AC-0A25540A9DF3}"/>
              </a:ext>
            </a:extLst>
          </p:cNvPr>
          <p:cNvSpPr txBox="1"/>
          <p:nvPr/>
        </p:nvSpPr>
        <p:spPr>
          <a:xfrm>
            <a:off x="3096936" y="5349875"/>
            <a:ext cx="5998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accent1"/>
                </a:solidFill>
              </a:rPr>
              <a:t>Vrije Universiteit Amsterdam</a:t>
            </a:r>
          </a:p>
          <a:p>
            <a:pPr algn="ctr"/>
            <a:r>
              <a:rPr lang="nl-NL" sz="3200" baseline="30000" dirty="0"/>
              <a:t>†</a:t>
            </a:r>
            <a:r>
              <a:rPr lang="nl-NL" sz="3200" dirty="0">
                <a:solidFill>
                  <a:schemeClr val="accent1"/>
                </a:solidFill>
              </a:rPr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189914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91FCF1A-4372-4650-ACB3-EADF0FA3336C}"/>
              </a:ext>
            </a:extLst>
          </p:cNvPr>
          <p:cNvSpPr/>
          <p:nvPr/>
        </p:nvSpPr>
        <p:spPr>
          <a:xfrm>
            <a:off x="6096000" y="158648"/>
            <a:ext cx="4434348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2400" b="1" dirty="0"/>
              <a:t>Victim binary code (</a:t>
            </a:r>
            <a:r>
              <a:rPr lang="en-US" sz="2400" b="1" u="sng" dirty="0"/>
              <a:t>gadgets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191BB888-3792-4AC1-AC9B-08269752BC76}"/>
              </a:ext>
            </a:extLst>
          </p:cNvPr>
          <p:cNvSpPr/>
          <p:nvPr/>
        </p:nvSpPr>
        <p:spPr>
          <a:xfrm flipH="1">
            <a:off x="9095604" y="521990"/>
            <a:ext cx="1218434" cy="126748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137" h="1029284">
                <a:moveTo>
                  <a:pt x="613179" y="0"/>
                </a:moveTo>
                <a:cubicBezTo>
                  <a:pt x="966221" y="390675"/>
                  <a:pt x="895991" y="504404"/>
                  <a:pt x="0" y="102928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816297-A77A-4483-A20D-27FCFD2E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9249" cy="1325563"/>
          </a:xfrm>
        </p:spPr>
        <p:txBody>
          <a:bodyPr/>
          <a:lstStyle/>
          <a:p>
            <a:r>
              <a:rPr lang="en-US" dirty="0"/>
              <a:t>Code-Reuse Research Loop</a:t>
            </a:r>
          </a:p>
        </p:txBody>
      </p:sp>
      <p:sp>
        <p:nvSpPr>
          <p:cNvPr id="10" name="Rechthoek 4">
            <a:extLst>
              <a:ext uri="{FF2B5EF4-FFF2-40B4-BE49-F238E27FC236}">
                <a16:creationId xmlns:a16="http://schemas.microsoft.com/office/drawing/2014/main" id="{B2DF332A-62B8-451D-9403-CBE8A669AFFD}"/>
              </a:ext>
            </a:extLst>
          </p:cNvPr>
          <p:cNvSpPr/>
          <p:nvPr/>
        </p:nvSpPr>
        <p:spPr>
          <a:xfrm>
            <a:off x="10422193" y="0"/>
            <a:ext cx="1455175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%r13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%rbp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%edi,%ebx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%rsi,%rbp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$0x388,%rsp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(%rsi),%rdi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%fs:0x28,%rax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%rax,0x378(%rsp)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40db00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$0x419ac1,%esi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$0x6,%edi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402840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$0x4165f1,%esi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4024b0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$0x40a320,%edi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$0x2,0x21bb18(%rip)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413c30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movabs $0x8000000000000000,%rax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$0x0,0x21c5af(%rip)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$0x1,0x21c650(%rip)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    402b05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$0x7,%esi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$0x0,0x21c658(%rip)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$0x416603,%edi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$0x0,0x21c640(%rip)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$0x0,0x21c632(%rip)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$0x0,0x21c62a(%rip)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$0x0,0x21c621(%rip)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$0x0,0x21c619(%rip)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$0x0,0x21c5f7(%rip)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$0x0,0x21c5d8(%rip)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$0x1,0x21c5ca(%rip)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$0x0,0x21c5c1(%rip)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$0x0,0x21c5b9(%rip)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$0x0,0x21c5aa(%rip)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$0x0,0x21c597(%rip)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$0x0,0x21c584(%rip)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$0x0,0x21c602(%rip)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 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je     402bbf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$0x4,%ecx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$0x419200,%edx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$0x419240,%esi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409f70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     403343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0x419200(,%rax,4),%esi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$0x416611,%edi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$0x50,0x21c501(%rip)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402310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402be5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cmpb   $0x0,(%rax)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jne    403564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    0x30(%rsp),%rdx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$0x5413,%esi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</p:txBody>
      </p:sp>
      <p:cxnSp>
        <p:nvCxnSpPr>
          <p:cNvPr id="11" name="Verbindingslijn: gebogen 28">
            <a:extLst>
              <a:ext uri="{FF2B5EF4-FFF2-40B4-BE49-F238E27FC236}">
                <a16:creationId xmlns:a16="http://schemas.microsoft.com/office/drawing/2014/main" id="{94EA3302-9C79-4E55-8AFF-169CD43BDF35}"/>
              </a:ext>
            </a:extLst>
          </p:cNvPr>
          <p:cNvCxnSpPr>
            <a:cxnSpLocks/>
            <a:stCxn id="17" idx="3"/>
            <a:endCxn id="18" idx="3"/>
          </p:cNvCxnSpPr>
          <p:nvPr/>
        </p:nvCxnSpPr>
        <p:spPr>
          <a:xfrm flipH="1" flipV="1">
            <a:off x="7943990" y="2944732"/>
            <a:ext cx="1625094" cy="2710809"/>
          </a:xfrm>
          <a:prstGeom prst="bentConnector3">
            <a:avLst>
              <a:gd name="adj1" fmla="val -14067"/>
            </a:avLst>
          </a:prstGeom>
          <a:ln w="2540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68B59C0D-3A4A-4CB6-B801-0AF91D2F1345}"/>
              </a:ext>
            </a:extLst>
          </p:cNvPr>
          <p:cNvCxnSpPr>
            <a:cxnSpLocks/>
            <a:stCxn id="18" idx="1"/>
            <a:endCxn id="17" idx="1"/>
          </p:cNvCxnSpPr>
          <p:nvPr/>
        </p:nvCxnSpPr>
        <p:spPr>
          <a:xfrm rot="10800000" flipH="1" flipV="1">
            <a:off x="554144" y="2944731"/>
            <a:ext cx="3694923" cy="2710809"/>
          </a:xfrm>
          <a:prstGeom prst="bentConnector3">
            <a:avLst>
              <a:gd name="adj1" fmla="val 17244"/>
            </a:avLst>
          </a:prstGeom>
          <a:ln w="254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B2B7E2E2-D12A-4F6C-A4C7-7A40D4898EA8}"/>
              </a:ext>
            </a:extLst>
          </p:cNvPr>
          <p:cNvSpPr/>
          <p:nvPr/>
        </p:nvSpPr>
        <p:spPr>
          <a:xfrm>
            <a:off x="4249068" y="4453081"/>
            <a:ext cx="5320016" cy="2404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Defender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Examine identified gadgets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Invent a way to restrict those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Publish!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90A5B1B-700E-44B2-961B-7A06B3C19576}"/>
              </a:ext>
            </a:extLst>
          </p:cNvPr>
          <p:cNvSpPr/>
          <p:nvPr/>
        </p:nvSpPr>
        <p:spPr>
          <a:xfrm>
            <a:off x="554145" y="1690688"/>
            <a:ext cx="7389845" cy="250808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Attacker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Analyze the program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Identify gadgets not covered by defenses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Publish!</a:t>
            </a:r>
          </a:p>
        </p:txBody>
      </p:sp>
    </p:spTree>
    <p:extLst>
      <p:ext uri="{BB962C8B-B14F-4D97-AF65-F5344CB8AC3E}">
        <p14:creationId xmlns:p14="http://schemas.microsoft.com/office/powerpoint/2010/main" val="13453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91FCF1A-4372-4650-ACB3-EADF0FA3336C}"/>
              </a:ext>
            </a:extLst>
          </p:cNvPr>
          <p:cNvSpPr/>
          <p:nvPr/>
        </p:nvSpPr>
        <p:spPr>
          <a:xfrm>
            <a:off x="6096000" y="158648"/>
            <a:ext cx="4434348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2400" b="1" dirty="0"/>
              <a:t>Victim binary code (</a:t>
            </a:r>
            <a:r>
              <a:rPr lang="en-US" sz="2400" b="1" u="sng" dirty="0"/>
              <a:t>gadgets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191BB888-3792-4AC1-AC9B-08269752BC76}"/>
              </a:ext>
            </a:extLst>
          </p:cNvPr>
          <p:cNvSpPr/>
          <p:nvPr/>
        </p:nvSpPr>
        <p:spPr>
          <a:xfrm flipH="1">
            <a:off x="9095604" y="521990"/>
            <a:ext cx="1218434" cy="126748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137" h="1029284">
                <a:moveTo>
                  <a:pt x="613179" y="0"/>
                </a:moveTo>
                <a:cubicBezTo>
                  <a:pt x="966221" y="390675"/>
                  <a:pt x="895991" y="504404"/>
                  <a:pt x="0" y="102928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816297-A77A-4483-A20D-27FCFD2E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9249" cy="1325563"/>
          </a:xfrm>
        </p:spPr>
        <p:txBody>
          <a:bodyPr/>
          <a:lstStyle/>
          <a:p>
            <a:r>
              <a:rPr lang="en-US" dirty="0"/>
              <a:t>Code-Reuse Research Loop</a:t>
            </a:r>
          </a:p>
        </p:txBody>
      </p:sp>
      <p:sp>
        <p:nvSpPr>
          <p:cNvPr id="11" name="Rechthoek 4">
            <a:extLst>
              <a:ext uri="{FF2B5EF4-FFF2-40B4-BE49-F238E27FC236}">
                <a16:creationId xmlns:a16="http://schemas.microsoft.com/office/drawing/2014/main" id="{6A7A7ECE-3D37-45E9-BDC3-E8BBEB532970}"/>
              </a:ext>
            </a:extLst>
          </p:cNvPr>
          <p:cNvSpPr/>
          <p:nvPr/>
        </p:nvSpPr>
        <p:spPr>
          <a:xfrm>
            <a:off x="10422193" y="0"/>
            <a:ext cx="1455175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%r13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%rbp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%edi,%ebx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%rsi,%rbp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$0x388,%rsp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(%rsi),%rdi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%fs:0x28,%rax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%rax,0x378(%rsp)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40db00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$0x419ac1,%esi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$0x6,%edi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402840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$0x4165f1,%esi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4024b0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$0x40a320,%edi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$0x2,0x21bb18(%rip)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413c30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movabs $0x8000000000000000,%rax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$0x0,0x21c5af(%rip)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$0x1,0x21c650(%rip)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    402b05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$0x7,%esi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$0x0,0x21c658(%rip)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$0x416603,%edi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$0x0,0x21c640(%rip)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$0x0,0x21c632(%rip)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$0x0,0x21c62a(%rip)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$0x0,0x21c619(%rip)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$0x0,0x21c5f7(%rip)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$0x0,0x21c5d8(%rip)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$0x1,0x21c5ca(%rip)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$0x0,0x21c5c1(%rip)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$0x0,0x21c5b9(%rip)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$0x0,0x21c5aa(%rip)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$0x0,0x21c597(%rip)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$0x0,0x21c584(%rip)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$0x0,0x21c602(%rip)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 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402bbf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$0x4,%ecx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$0x419200,%edx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$0x419240,%esi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409f70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     403343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0x419200(,%rax,4),%esi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$0x416611,%edi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$0x50,0x21c501(%rip)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402be5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cmpb   $0x0,(%rax)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jne    403564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    0x30(%rsp),%rdx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$0x5413,%esi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</p:txBody>
      </p:sp>
      <p:cxnSp>
        <p:nvCxnSpPr>
          <p:cNvPr id="19" name="Verbindingslijn: gebogen 28">
            <a:extLst>
              <a:ext uri="{FF2B5EF4-FFF2-40B4-BE49-F238E27FC236}">
                <a16:creationId xmlns:a16="http://schemas.microsoft.com/office/drawing/2014/main" id="{805744B1-7375-42D0-A63E-1FB832142ABC}"/>
              </a:ext>
            </a:extLst>
          </p:cNvPr>
          <p:cNvCxnSpPr>
            <a:cxnSpLocks/>
            <a:stCxn id="21" idx="3"/>
            <a:endCxn id="22" idx="3"/>
          </p:cNvCxnSpPr>
          <p:nvPr/>
        </p:nvCxnSpPr>
        <p:spPr>
          <a:xfrm flipH="1" flipV="1">
            <a:off x="7943990" y="2944732"/>
            <a:ext cx="1625094" cy="2710809"/>
          </a:xfrm>
          <a:prstGeom prst="bentConnector3">
            <a:avLst>
              <a:gd name="adj1" fmla="val -14067"/>
            </a:avLst>
          </a:prstGeom>
          <a:ln w="2540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FBF0FF39-F90A-48D0-BEE9-25B6AEE63EAB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H="1" flipV="1">
            <a:off x="554144" y="2944731"/>
            <a:ext cx="3694923" cy="2710809"/>
          </a:xfrm>
          <a:prstGeom prst="bentConnector3">
            <a:avLst>
              <a:gd name="adj1" fmla="val 17244"/>
            </a:avLst>
          </a:prstGeom>
          <a:ln w="254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5F9B95D0-23C4-488D-A3AA-FA1217B84176}"/>
              </a:ext>
            </a:extLst>
          </p:cNvPr>
          <p:cNvSpPr/>
          <p:nvPr/>
        </p:nvSpPr>
        <p:spPr>
          <a:xfrm>
            <a:off x="4249068" y="4453081"/>
            <a:ext cx="5320016" cy="240491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Defender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Examine identified gadgets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Invent a way to restrict those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Publish!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53CB48-4E49-4EFB-8C07-0ADC5C43FC85}"/>
              </a:ext>
            </a:extLst>
          </p:cNvPr>
          <p:cNvSpPr/>
          <p:nvPr/>
        </p:nvSpPr>
        <p:spPr>
          <a:xfrm>
            <a:off x="554145" y="1690688"/>
            <a:ext cx="7389845" cy="2508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Attacker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Analyze the program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Identify gadgets not covered by defenses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Publish!</a:t>
            </a:r>
          </a:p>
        </p:txBody>
      </p:sp>
    </p:spTree>
    <p:extLst>
      <p:ext uri="{BB962C8B-B14F-4D97-AF65-F5344CB8AC3E}">
        <p14:creationId xmlns:p14="http://schemas.microsoft.com/office/powerpoint/2010/main" val="32508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Mindset of Defenders (Academics)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39533-994E-4BE1-9179-B5541B780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1" cy="487717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Assume static analysis for gadget retrieval, we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Constrained control-flow transfers (CFI)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(re)Randomize code + data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Enforce pointer integrity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State of the Art of War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Not many gadgets left (millions &gt; thousands &gt; dozens)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Remaining gadgets are hard to find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Code-reuse attacks are hard</a:t>
            </a:r>
          </a:p>
        </p:txBody>
      </p:sp>
    </p:spTree>
    <p:extLst>
      <p:ext uri="{BB962C8B-B14F-4D97-AF65-F5344CB8AC3E}">
        <p14:creationId xmlns:p14="http://schemas.microsoft.com/office/powerpoint/2010/main" val="14028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Mindset of Attackers (real world)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39533-994E-4BE1-9179-B5541B780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515601" cy="495330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Attackers</a:t>
            </a:r>
          </a:p>
          <a:p>
            <a:pPr marL="457200" indent="-457200">
              <a:lnSpc>
                <a:spcPct val="100000"/>
              </a:lnSpc>
            </a:pPr>
            <a:r>
              <a:rPr lang="en-US" u="sng" dirty="0"/>
              <a:t>Do not care</a:t>
            </a:r>
            <a:r>
              <a:rPr lang="en-US" dirty="0"/>
              <a:t> about gadgets or ROP chains </a:t>
            </a:r>
            <a:r>
              <a:rPr lang="en-US" sz="2000" dirty="0"/>
              <a:t>or Turing completeness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Only need to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/>
              <a:t> 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mprotect</a:t>
            </a:r>
            <a:r>
              <a:rPr lang="en-US" dirty="0"/>
              <a:t> with controllable </a:t>
            </a:r>
            <a:r>
              <a:rPr lang="en-US" dirty="0" err="1"/>
              <a:t>args</a:t>
            </a:r>
            <a:endParaRPr lang="en-US" dirty="0"/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Have </a:t>
            </a:r>
            <a:r>
              <a:rPr lang="en-US" u="sng" dirty="0"/>
              <a:t>no reason</a:t>
            </a:r>
            <a:r>
              <a:rPr lang="en-US" dirty="0"/>
              <a:t> to limit themselves to static analysis</a:t>
            </a:r>
          </a:p>
          <a:p>
            <a:pPr marL="457200" indent="-457200">
              <a:lnSpc>
                <a:spcPct val="100000"/>
              </a:lnSpc>
            </a:pPr>
            <a:endParaRPr lang="en-US" b="1" i="1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i="1" dirty="0">
                <a:solidFill>
                  <a:schemeClr val="accent6"/>
                </a:solidFill>
              </a:rPr>
              <a:t>What memory values should I modify to gain control?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i="1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Model this with Dynamic Taint Analysis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i="1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b="1" i="1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F20A5-40E3-4FB9-B3B1-E2BF2313A353}"/>
              </a:ext>
            </a:extLst>
          </p:cNvPr>
          <p:cNvSpPr/>
          <p:nvPr/>
        </p:nvSpPr>
        <p:spPr>
          <a:xfrm>
            <a:off x="838198" y="4997743"/>
            <a:ext cx="3247240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Change the Model</a:t>
            </a:r>
          </a:p>
        </p:txBody>
      </p:sp>
    </p:spTree>
    <p:extLst>
      <p:ext uri="{BB962C8B-B14F-4D97-AF65-F5344CB8AC3E}">
        <p14:creationId xmlns:p14="http://schemas.microsoft.com/office/powerpoint/2010/main" val="4364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B1318-B625-4C85-9732-844B263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CD7A26-F9D3-471A-8A79-86497FA4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57389" cy="408022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i="1" dirty="0">
                <a:solidFill>
                  <a:schemeClr val="accent6"/>
                </a:solidFill>
              </a:rPr>
              <a:t>What memory values should I modify to gain control?</a:t>
            </a:r>
            <a:endParaRPr lang="en-US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Get the destination binary into a </a:t>
            </a:r>
            <a:r>
              <a:rPr 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quiescent</a:t>
            </a:r>
            <a:r>
              <a:rPr lang="en-US" dirty="0">
                <a:cs typeface="Times New Roman" panose="02020603050405020304" pitchFamily="18" charset="0"/>
              </a:rPr>
              <a:t> state​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>
                <a:solidFill>
                  <a:schemeClr val="accent1"/>
                </a:solidFill>
              </a:rPr>
              <a:t>Taint</a:t>
            </a:r>
            <a:r>
              <a:rPr lang="en-US" dirty="0"/>
              <a:t> attacker-controlled bytes (all of </a:t>
            </a:r>
            <a:r>
              <a:rPr lang="en-US" dirty="0" err="1"/>
              <a:t>rw</a:t>
            </a:r>
            <a:r>
              <a:rPr lang="en-US" dirty="0"/>
              <a:t> memory)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Monitor branches – </a:t>
            </a:r>
            <a:r>
              <a:rPr lang="en-US" b="1" dirty="0">
                <a:solidFill>
                  <a:schemeClr val="accent1"/>
                </a:solidFill>
              </a:rPr>
              <a:t>taint sinks </a:t>
            </a:r>
            <a:r>
              <a:rPr lang="en-US" dirty="0"/>
              <a:t>– that depend on tainted memory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dirty="0"/>
              <a:t>						Callsite target + arguments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Dump </a:t>
            </a:r>
            <a:r>
              <a:rPr lang="en-US" b="1" dirty="0">
                <a:solidFill>
                  <a:schemeClr val="accent1"/>
                </a:solidFill>
              </a:rPr>
              <a:t>taint source </a:t>
            </a:r>
            <a:r>
              <a:rPr lang="en-US" dirty="0"/>
              <a:t>for each sink</a:t>
            </a: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CA63B951-6762-4693-BD02-FBEB6749369A}"/>
              </a:ext>
            </a:extLst>
          </p:cNvPr>
          <p:cNvSpPr/>
          <p:nvPr/>
        </p:nvSpPr>
        <p:spPr>
          <a:xfrm flipH="1">
            <a:off x="3256011" y="2122190"/>
            <a:ext cx="6399014" cy="2343807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0 w 4200372"/>
              <a:gd name="connsiteY0" fmla="*/ 0 h 3202811"/>
              <a:gd name="connsiteX1" fmla="*/ 4085496 w 4200372"/>
              <a:gd name="connsiteY1" fmla="*/ 3202811 h 3202811"/>
              <a:gd name="connsiteX0" fmla="*/ 0 w 4585519"/>
              <a:gd name="connsiteY0" fmla="*/ 0 h 1856926"/>
              <a:gd name="connsiteX1" fmla="*/ 4478637 w 4585519"/>
              <a:gd name="connsiteY1" fmla="*/ 1856926 h 1856926"/>
              <a:gd name="connsiteX0" fmla="*/ 32789 w 4604276"/>
              <a:gd name="connsiteY0" fmla="*/ 0 h 1856926"/>
              <a:gd name="connsiteX1" fmla="*/ 4511426 w 4604276"/>
              <a:gd name="connsiteY1" fmla="*/ 1856926 h 1856926"/>
              <a:gd name="connsiteX0" fmla="*/ 33265 w 4517268"/>
              <a:gd name="connsiteY0" fmla="*/ 0 h 1972951"/>
              <a:gd name="connsiteX1" fmla="*/ 4423128 w 4517268"/>
              <a:gd name="connsiteY1" fmla="*/ 1972951 h 1972951"/>
              <a:gd name="connsiteX0" fmla="*/ 41477 w 4431339"/>
              <a:gd name="connsiteY0" fmla="*/ 0 h 1972951"/>
              <a:gd name="connsiteX1" fmla="*/ 4431340 w 4431339"/>
              <a:gd name="connsiteY1" fmla="*/ 1972951 h 1972951"/>
              <a:gd name="connsiteX0" fmla="*/ 42741 w 4286761"/>
              <a:gd name="connsiteY0" fmla="*/ 0 h 1903336"/>
              <a:gd name="connsiteX1" fmla="*/ 4286761 w 4286761"/>
              <a:gd name="connsiteY1" fmla="*/ 1903336 h 1903336"/>
              <a:gd name="connsiteX0" fmla="*/ 15937 w 4259957"/>
              <a:gd name="connsiteY0" fmla="*/ 0 h 1903336"/>
              <a:gd name="connsiteX1" fmla="*/ 4259957 w 4259957"/>
              <a:gd name="connsiteY1" fmla="*/ 1903336 h 19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9957" h="1903336">
                <a:moveTo>
                  <a:pt x="15937" y="0"/>
                </a:moveTo>
                <a:cubicBezTo>
                  <a:pt x="-290484" y="1527715"/>
                  <a:pt x="3919454" y="473464"/>
                  <a:pt x="4259957" y="190333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2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B1318-B625-4C85-9732-844B263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Code-Reuse Defenses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3B98B-2BCE-41B2-AC81-6E5528CEF471}"/>
              </a:ext>
            </a:extLst>
          </p:cNvPr>
          <p:cNvSpPr/>
          <p:nvPr/>
        </p:nvSpPr>
        <p:spPr>
          <a:xfrm>
            <a:off x="838199" y="1690688"/>
            <a:ext cx="10591801" cy="51673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2800" b="1" i="1" dirty="0">
                <a:solidFill>
                  <a:schemeClr val="accent6"/>
                </a:solidFill>
              </a:rPr>
              <a:t>What memory values can I modify?</a:t>
            </a: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1000"/>
              </a:spcBef>
            </a:pPr>
            <a:r>
              <a:rPr lang="en-US" sz="2800" dirty="0"/>
              <a:t>Arbitrary memory write: </a:t>
            </a:r>
            <a:r>
              <a:rPr lang="en-US" sz="2800" dirty="0">
                <a:solidFill>
                  <a:schemeClr val="accent1"/>
                </a:solidFill>
              </a:rPr>
              <a:t>anything in data memory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Code pointers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Data pointers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Other values (integers, characters, …)</a:t>
            </a:r>
            <a:endParaRPr lang="en-US" sz="2800" b="1" dirty="0"/>
          </a:p>
          <a:p>
            <a:pPr marL="457200" indent="-457200">
              <a:spcBef>
                <a:spcPts val="1000"/>
              </a:spcBef>
            </a:pPr>
            <a:endParaRPr lang="en-US" sz="2800" b="1" dirty="0"/>
          </a:p>
          <a:p>
            <a:pPr marL="457200" indent="-457200">
              <a:spcBef>
                <a:spcPts val="1000"/>
              </a:spcBef>
            </a:pPr>
            <a:r>
              <a:rPr lang="en-US" sz="2800" b="1" dirty="0"/>
              <a:t>A defense may limit what we can corrupt</a:t>
            </a:r>
          </a:p>
          <a:p>
            <a:pPr marL="457200" indent="-457200">
              <a:spcBef>
                <a:spcPts val="1000"/>
              </a:spcBef>
            </a:pPr>
            <a:r>
              <a:rPr lang="en-US" sz="2800" i="1" dirty="0"/>
              <a:t>With Code Pointer Integrity, I cannot modify </a:t>
            </a:r>
            <a:r>
              <a:rPr lang="en-US" sz="2800" i="1" u="sng" dirty="0"/>
              <a:t>any</a:t>
            </a:r>
            <a:r>
              <a:rPr lang="en-US" sz="2800" i="1" dirty="0"/>
              <a:t> pointer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62F935-451C-4DD0-BC8E-C028229CA959}"/>
              </a:ext>
            </a:extLst>
          </p:cNvPr>
          <p:cNvSpPr/>
          <p:nvPr/>
        </p:nvSpPr>
        <p:spPr>
          <a:xfrm>
            <a:off x="838200" y="443131"/>
            <a:ext cx="8356134" cy="116955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Write constraints</a:t>
            </a:r>
            <a:endParaRPr lang="en-US" sz="7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B1318-B625-4C85-9732-844B263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Code-Reuse Defenses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11E4AE-7882-4DE1-985D-C6A60776D284}"/>
              </a:ext>
            </a:extLst>
          </p:cNvPr>
          <p:cNvSpPr/>
          <p:nvPr/>
        </p:nvSpPr>
        <p:spPr>
          <a:xfrm>
            <a:off x="838200" y="1690688"/>
            <a:ext cx="11353800" cy="4682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What can I target? </a:t>
            </a: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1000"/>
              </a:spcBef>
            </a:pPr>
            <a:r>
              <a:rPr lang="en-US" sz="2800" dirty="0"/>
              <a:t>Arbitrary memory read: </a:t>
            </a:r>
            <a:r>
              <a:rPr lang="en-US" sz="2800" dirty="0">
                <a:solidFill>
                  <a:schemeClr val="accent1"/>
                </a:solidFill>
              </a:rPr>
              <a:t>any function in code memory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All functions of the target binary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All functions of </a:t>
            </a:r>
            <a:r>
              <a:rPr lang="en-US" sz="2800" dirty="0" err="1"/>
              <a:t>libc</a:t>
            </a:r>
            <a:endParaRPr lang="en-US" sz="28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+ any other library</a:t>
            </a:r>
          </a:p>
          <a:p>
            <a:pPr marL="457200" indent="-457200">
              <a:spcBef>
                <a:spcPts val="1000"/>
              </a:spcBef>
            </a:pPr>
            <a:endParaRPr lang="en-US" sz="2800" b="1" dirty="0"/>
          </a:p>
          <a:p>
            <a:pPr marL="457200" indent="-457200">
              <a:spcBef>
                <a:spcPts val="1000"/>
              </a:spcBef>
            </a:pPr>
            <a:r>
              <a:rPr lang="en-US" sz="2800" b="1" dirty="0"/>
              <a:t>A defense may limit what we can target</a:t>
            </a:r>
          </a:p>
          <a:p>
            <a:pPr marL="457200" indent="-457200">
              <a:spcBef>
                <a:spcPts val="1000"/>
              </a:spcBef>
            </a:pPr>
            <a:r>
              <a:rPr lang="en-US" sz="2800" i="1" dirty="0"/>
              <a:t>With Control-Flow Integrity, I can only target a subset of all functions</a:t>
            </a:r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F22F0B08-C0B6-4E11-B6AC-9E3A20329EE6}"/>
              </a:ext>
            </a:extLst>
          </p:cNvPr>
          <p:cNvSpPr/>
          <p:nvPr/>
        </p:nvSpPr>
        <p:spPr>
          <a:xfrm>
            <a:off x="838200" y="443131"/>
            <a:ext cx="8356134" cy="116955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Target constraints</a:t>
            </a:r>
            <a:endParaRPr lang="en-US" sz="7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A8BB392B-7720-4978-8E28-93F51E71B816}"/>
              </a:ext>
            </a:extLst>
          </p:cNvPr>
          <p:cNvSpPr/>
          <p:nvPr/>
        </p:nvSpPr>
        <p:spPr>
          <a:xfrm>
            <a:off x="838200" y="1690687"/>
            <a:ext cx="11353800" cy="5070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Automated gadget finding with Dynamic Analysis</a:t>
            </a:r>
          </a:p>
          <a:p>
            <a:pPr marL="457200" indent="-457200">
              <a:spcBef>
                <a:spcPts val="1000"/>
              </a:spcBef>
            </a:pPr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000"/>
              </a:spcBef>
            </a:pPr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000"/>
              </a:spcBef>
            </a:pPr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000"/>
              </a:spcBef>
            </a:pPr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000"/>
              </a:spcBef>
            </a:pPr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000"/>
              </a:spcBef>
            </a:pPr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Newton Gadget</a:t>
            </a:r>
          </a:p>
          <a:p>
            <a:pPr marL="457200" indent="-457200">
              <a:spcBef>
                <a:spcPts val="1000"/>
              </a:spcBef>
            </a:pPr>
            <a:r>
              <a:rPr lang="en-US" sz="2800" dirty="0"/>
              <a:t>Callsite </a:t>
            </a:r>
            <a:r>
              <a:rPr lang="en-US" sz="2800" i="1" dirty="0">
                <a:solidFill>
                  <a:schemeClr val="accent1"/>
                </a:solidFill>
              </a:rPr>
              <a:t>cs</a:t>
            </a:r>
            <a:r>
              <a:rPr lang="en-US" sz="2800" dirty="0"/>
              <a:t> is tainted by </a:t>
            </a:r>
            <a:r>
              <a:rPr lang="en-US" sz="2800" i="1" dirty="0">
                <a:solidFill>
                  <a:schemeClr val="accent1"/>
                </a:solidFill>
              </a:rPr>
              <a:t>addresses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and may call </a:t>
            </a:r>
            <a:r>
              <a:rPr lang="en-US" sz="2800" i="1" dirty="0">
                <a:solidFill>
                  <a:schemeClr val="accent1"/>
                </a:solidFill>
              </a:rPr>
              <a:t>function</a:t>
            </a:r>
            <a:endParaRPr lang="en-US" sz="2800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8FE2C6-8A4A-4893-999F-6FDCC3F8ADB0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988940" y="4298096"/>
            <a:ext cx="169929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5025E-CAFC-448B-857A-2460B870F056}"/>
              </a:ext>
            </a:extLst>
          </p:cNvPr>
          <p:cNvSpPr/>
          <p:nvPr/>
        </p:nvSpPr>
        <p:spPr>
          <a:xfrm>
            <a:off x="243454" y="3450983"/>
            <a:ext cx="988940" cy="12751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8FF57-5FFE-4396-B0A3-0947B6A9ED5C}"/>
              </a:ext>
            </a:extLst>
          </p:cNvPr>
          <p:cNvSpPr/>
          <p:nvPr/>
        </p:nvSpPr>
        <p:spPr>
          <a:xfrm>
            <a:off x="121727" y="3555758"/>
            <a:ext cx="988940" cy="12751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4C632-4001-459B-9BA9-052F303C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45AB0C-6417-4F98-AEEB-29D922757602}"/>
              </a:ext>
            </a:extLst>
          </p:cNvPr>
          <p:cNvSpPr/>
          <p:nvPr/>
        </p:nvSpPr>
        <p:spPr>
          <a:xfrm>
            <a:off x="6189969" y="3948751"/>
            <a:ext cx="3185983" cy="6921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Dynamic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ACDDC1-3B89-404A-9642-CFBFA652E129}"/>
              </a:ext>
            </a:extLst>
          </p:cNvPr>
          <p:cNvSpPr/>
          <p:nvPr/>
        </p:nvSpPr>
        <p:spPr>
          <a:xfrm>
            <a:off x="0" y="3660533"/>
            <a:ext cx="988940" cy="12751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Binary + libraries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94C93-7915-4332-A88C-8A123DB69120}"/>
              </a:ext>
            </a:extLst>
          </p:cNvPr>
          <p:cNvSpPr/>
          <p:nvPr/>
        </p:nvSpPr>
        <p:spPr>
          <a:xfrm>
            <a:off x="2688233" y="3952006"/>
            <a:ext cx="2755524" cy="6921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Static analysis</a:t>
            </a:r>
          </a:p>
        </p:txBody>
      </p:sp>
      <p:sp>
        <p:nvSpPr>
          <p:cNvPr id="21" name="Rechthoek 4">
            <a:extLst>
              <a:ext uri="{FF2B5EF4-FFF2-40B4-BE49-F238E27FC236}">
                <a16:creationId xmlns:a16="http://schemas.microsoft.com/office/drawing/2014/main" id="{958C4548-6505-49CA-A00C-CBA6B140B830}"/>
              </a:ext>
            </a:extLst>
          </p:cNvPr>
          <p:cNvSpPr/>
          <p:nvPr/>
        </p:nvSpPr>
        <p:spPr>
          <a:xfrm>
            <a:off x="2479687" y="2711145"/>
            <a:ext cx="3172616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Target constraints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22" name="Rechthoek 14">
            <a:extLst>
              <a:ext uri="{FF2B5EF4-FFF2-40B4-BE49-F238E27FC236}">
                <a16:creationId xmlns:a16="http://schemas.microsoft.com/office/drawing/2014/main" id="{E0EA0BB1-3862-47BF-850F-1285F89237B7}"/>
              </a:ext>
            </a:extLst>
          </p:cNvPr>
          <p:cNvSpPr/>
          <p:nvPr/>
        </p:nvSpPr>
        <p:spPr>
          <a:xfrm>
            <a:off x="6270700" y="2722908"/>
            <a:ext cx="3024521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Write constraints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01E11D-BDD3-483B-8671-844E994B0EF1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>
          <a:xfrm flipV="1">
            <a:off x="5443757" y="4294841"/>
            <a:ext cx="746212" cy="32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873335-77BE-4381-929E-0BE6D60DD2D5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>
            <a:off x="9375952" y="4294841"/>
            <a:ext cx="133819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710A0F-AF4B-4D98-A546-531A98E67064}"/>
              </a:ext>
            </a:extLst>
          </p:cNvPr>
          <p:cNvCxnSpPr>
            <a:cxnSpLocks/>
            <a:stCxn id="21" idx="2"/>
            <a:endCxn id="16" idx="0"/>
          </p:cNvCxnSpPr>
          <p:nvPr/>
        </p:nvCxnSpPr>
        <p:spPr>
          <a:xfrm>
            <a:off x="4065995" y="3234365"/>
            <a:ext cx="0" cy="7176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CD64796-59A7-4A63-B50E-10089C896486}"/>
              </a:ext>
            </a:extLst>
          </p:cNvPr>
          <p:cNvCxnSpPr>
            <a:cxnSpLocks/>
            <a:stCxn id="22" idx="2"/>
            <a:endCxn id="12" idx="0"/>
          </p:cNvCxnSpPr>
          <p:nvPr/>
        </p:nvCxnSpPr>
        <p:spPr>
          <a:xfrm>
            <a:off x="7782961" y="3246128"/>
            <a:ext cx="0" cy="7026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8">
            <a:extLst>
              <a:ext uri="{FF2B5EF4-FFF2-40B4-BE49-F238E27FC236}">
                <a16:creationId xmlns:a16="http://schemas.microsoft.com/office/drawing/2014/main" id="{B8A64FD0-99EB-4BEF-B209-BDBA296BBF8A}"/>
              </a:ext>
            </a:extLst>
          </p:cNvPr>
          <p:cNvSpPr/>
          <p:nvPr/>
        </p:nvSpPr>
        <p:spPr>
          <a:xfrm>
            <a:off x="11046991" y="3257265"/>
            <a:ext cx="1145009" cy="151969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41518CA9-9B9C-454A-86FC-8E766160DFF7}"/>
              </a:ext>
            </a:extLst>
          </p:cNvPr>
          <p:cNvSpPr/>
          <p:nvPr/>
        </p:nvSpPr>
        <p:spPr>
          <a:xfrm>
            <a:off x="10880567" y="3396129"/>
            <a:ext cx="1145009" cy="151969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4A5BE8-C037-4A48-BC1C-7577017F2B28}"/>
              </a:ext>
            </a:extLst>
          </p:cNvPr>
          <p:cNvSpPr/>
          <p:nvPr/>
        </p:nvSpPr>
        <p:spPr>
          <a:xfrm>
            <a:off x="10714143" y="3534993"/>
            <a:ext cx="1145009" cy="151969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Newton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Gadgets</a:t>
            </a:r>
          </a:p>
        </p:txBody>
      </p:sp>
    </p:spTree>
    <p:extLst>
      <p:ext uri="{BB962C8B-B14F-4D97-AF65-F5344CB8AC3E}">
        <p14:creationId xmlns:p14="http://schemas.microsoft.com/office/powerpoint/2010/main" val="177970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E3CA-EE69-4414-901D-8F65089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 (on nginx)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E57C-104C-4449-A84F-B6F3066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Scenario 1/4</a:t>
            </a: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</a:rPr>
              <a:t>Baseline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Target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None – we can target anything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None – we can corrupt everything</a:t>
            </a:r>
          </a:p>
        </p:txBody>
      </p:sp>
    </p:spTree>
    <p:extLst>
      <p:ext uri="{BB962C8B-B14F-4D97-AF65-F5344CB8AC3E}">
        <p14:creationId xmlns:p14="http://schemas.microsoft.com/office/powerpoint/2010/main" val="653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03833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</p:spTree>
    <p:extLst>
      <p:ext uri="{BB962C8B-B14F-4D97-AF65-F5344CB8AC3E}">
        <p14:creationId xmlns:p14="http://schemas.microsoft.com/office/powerpoint/2010/main" val="324434104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000" dirty="0"/>
              <a:t>Takeaway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197C4-4ECA-48A8-B347-E08FD651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9040"/>
            <a:ext cx="12192000" cy="4351338"/>
          </a:xfrm>
        </p:spPr>
        <p:txBody>
          <a:bodyPr>
            <a:noAutofit/>
          </a:bodyPr>
          <a:lstStyle/>
          <a:p>
            <a:pPr marL="360000" indent="914400">
              <a:lnSpc>
                <a:spcPct val="100000"/>
              </a:lnSpc>
              <a:spcBef>
                <a:spcPts val="2400"/>
              </a:spcBef>
              <a:buFont typeface="+mj-lt"/>
              <a:buAutoNum type="arabicParenR"/>
            </a:pPr>
            <a:r>
              <a:rPr lang="en-US" sz="4800" dirty="0"/>
              <a:t>Gadget finding:                 analysis</a:t>
            </a:r>
          </a:p>
          <a:p>
            <a:pPr marL="360000" indent="914400">
              <a:lnSpc>
                <a:spcPct val="100000"/>
              </a:lnSpc>
              <a:spcBef>
                <a:spcPts val="2400"/>
              </a:spcBef>
              <a:buFont typeface="+mj-lt"/>
              <a:buAutoNum type="arabicParenR"/>
            </a:pPr>
            <a:r>
              <a:rPr lang="en-US" sz="4800" dirty="0"/>
              <a:t>Compare </a:t>
            </a:r>
            <a:r>
              <a:rPr lang="en-US" sz="4800" b="1" dirty="0">
                <a:solidFill>
                  <a:schemeClr val="accent6"/>
                </a:solidFill>
              </a:rPr>
              <a:t>four</a:t>
            </a:r>
            <a:r>
              <a:rPr lang="en-US" sz="4800" dirty="0"/>
              <a:t> classes of defenses</a:t>
            </a:r>
            <a:br>
              <a:rPr lang="en-US" sz="4800" dirty="0"/>
            </a:br>
            <a:endParaRPr lang="en-US" sz="4800" dirty="0"/>
          </a:p>
          <a:p>
            <a:pPr marL="360000" indent="914400">
              <a:lnSpc>
                <a:spcPct val="100000"/>
              </a:lnSpc>
              <a:spcBef>
                <a:spcPts val="2400"/>
              </a:spcBef>
              <a:buFont typeface="+mj-lt"/>
              <a:buAutoNum type="arabicParenR"/>
            </a:pPr>
            <a:r>
              <a:rPr lang="en-US" sz="4800" dirty="0"/>
              <a:t>​</a:t>
            </a:r>
            <a:r>
              <a:rPr lang="en-US" sz="4800" b="1" dirty="0">
                <a:solidFill>
                  <a:schemeClr val="accent6"/>
                </a:solidFill>
              </a:rPr>
              <a:t>Break</a:t>
            </a:r>
            <a:r>
              <a:rPr lang="en-US" sz="4800" dirty="0"/>
              <a:t> the state-of-the-art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B69B2D4-83DE-4565-8087-B786241A58D7}"/>
              </a:ext>
            </a:extLst>
          </p:cNvPr>
          <p:cNvSpPr txBox="1">
            <a:spLocks/>
          </p:cNvSpPr>
          <p:nvPr/>
        </p:nvSpPr>
        <p:spPr>
          <a:xfrm>
            <a:off x="6096000" y="2189040"/>
            <a:ext cx="2230125" cy="870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800" dirty="0"/>
              <a:t>static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B510852-14CC-4393-8964-C9B2ACF01168}"/>
              </a:ext>
            </a:extLst>
          </p:cNvPr>
          <p:cNvSpPr txBox="1">
            <a:spLocks/>
          </p:cNvSpPr>
          <p:nvPr/>
        </p:nvSpPr>
        <p:spPr>
          <a:xfrm>
            <a:off x="5667375" y="2189040"/>
            <a:ext cx="2658750" cy="1010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accent6"/>
                </a:solidFill>
              </a:rPr>
              <a:t>dynamic</a:t>
            </a: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3B9A3A1-9F6C-485B-89C4-6E6691581816}"/>
              </a:ext>
            </a:extLst>
          </p:cNvPr>
          <p:cNvSpPr txBox="1">
            <a:spLocks/>
          </p:cNvSpPr>
          <p:nvPr/>
        </p:nvSpPr>
        <p:spPr>
          <a:xfrm>
            <a:off x="0" y="4124129"/>
            <a:ext cx="12192000" cy="60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accent1"/>
                </a:solidFill>
              </a:rPr>
              <a:t>Control-Flow Integrity | Information Hiding | Re-Randomization | Pointer Integrity</a:t>
            </a:r>
          </a:p>
        </p:txBody>
      </p:sp>
    </p:spTree>
    <p:extLst>
      <p:ext uri="{BB962C8B-B14F-4D97-AF65-F5344CB8AC3E}">
        <p14:creationId xmlns:p14="http://schemas.microsoft.com/office/powerpoint/2010/main" val="27174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7097790" cy="463531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ngx_conf_t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*conf;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GET / HTTP/1.0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54373"/>
              </p:ext>
            </p:extLst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15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7097790" cy="463531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ngx_conf_t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*conf; </a:t>
            </a: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ngx_proxy_handler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GET / HTTP/1.0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93725747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rije vorm: vorm 13">
            <a:extLst>
              <a:ext uri="{FF2B5EF4-FFF2-40B4-BE49-F238E27FC236}">
                <a16:creationId xmlns:a16="http://schemas.microsoft.com/office/drawing/2014/main" id="{DE7E7A6C-E922-4DD8-9418-CF2DBE2AB9F9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90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7097790" cy="463531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ngx_conf_t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*conf; </a:t>
            </a: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ngx_proxy_handler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GET / HTTP/1.0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93725747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rije vorm: vorm 13">
            <a:extLst>
              <a:ext uri="{FF2B5EF4-FFF2-40B4-BE49-F238E27FC236}">
                <a16:creationId xmlns:a16="http://schemas.microsoft.com/office/drawing/2014/main" id="{4AC90833-9685-481B-95B6-47D075921715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B9EFE78-9265-40EC-ABC3-F8844AD4AA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chemeClr val="accent6"/>
                </a:solidFill>
              </a:rPr>
              <a:t>Quiescent State</a:t>
            </a:r>
          </a:p>
          <a:p>
            <a:pPr marL="1440000" indent="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Minimal set of interaction</a:t>
            </a:r>
          </a:p>
          <a:p>
            <a:pPr marL="1440000" indent="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Server is stable</a:t>
            </a:r>
          </a:p>
          <a:p>
            <a:pPr marL="1440000" indent="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Only long-lived data in memory</a:t>
            </a:r>
          </a:p>
        </p:txBody>
      </p:sp>
    </p:spTree>
    <p:extLst>
      <p:ext uri="{BB962C8B-B14F-4D97-AF65-F5344CB8AC3E}">
        <p14:creationId xmlns:p14="http://schemas.microsoft.com/office/powerpoint/2010/main" val="240475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10107"/>
              </p:ext>
            </p:extLst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41138911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AA09C50-98F5-4113-BF54-060D55DB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7097790" cy="3418205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Vrije vorm: vorm 13">
            <a:extLst>
              <a:ext uri="{FF2B5EF4-FFF2-40B4-BE49-F238E27FC236}">
                <a16:creationId xmlns:a16="http://schemas.microsoft.com/office/drawing/2014/main" id="{64323BA8-71EB-41FB-A4E3-6ADDCA1ABDD2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3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70669"/>
              </p:ext>
            </p:extLst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21193742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1F7B218-AAC3-4505-868E-A6E954DE55D9}"/>
              </a:ext>
            </a:extLst>
          </p:cNvPr>
          <p:cNvSpPr txBox="1">
            <a:spLocks/>
          </p:cNvSpPr>
          <p:nvPr/>
        </p:nvSpPr>
        <p:spPr>
          <a:xfrm>
            <a:off x="838200" y="1690690"/>
            <a:ext cx="6811298" cy="37579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monitor-indirect-calls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HTTP/1.0</a:t>
            </a:r>
          </a:p>
        </p:txBody>
      </p:sp>
      <p:sp>
        <p:nvSpPr>
          <p:cNvPr id="9" name="Vrije vorm: vorm 13">
            <a:extLst>
              <a:ext uri="{FF2B5EF4-FFF2-40B4-BE49-F238E27FC236}">
                <a16:creationId xmlns:a16="http://schemas.microsoft.com/office/drawing/2014/main" id="{FA393637-F4CC-4018-84D0-DB76F1F120F7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3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79883DCB-9843-49DB-8AD5-1F32491A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6811298" cy="4680928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monitor-indirect-calls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HTTP/1.0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ngx_http_request_r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*r;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content_handler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4904"/>
              </p:ext>
            </p:extLst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398980794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02721A-3BA9-41C3-8639-8E878D63B1C1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7193516" y="2124600"/>
            <a:ext cx="11718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5">
            <a:extLst>
              <a:ext uri="{FF2B5EF4-FFF2-40B4-BE49-F238E27FC236}">
                <a16:creationId xmlns:a16="http://schemas.microsoft.com/office/drawing/2014/main" id="{E9954C24-9D5A-46E0-B35D-41816A621044}"/>
              </a:ext>
            </a:extLst>
          </p:cNvPr>
          <p:cNvSpPr/>
          <p:nvPr/>
        </p:nvSpPr>
        <p:spPr>
          <a:xfrm>
            <a:off x="6669641" y="1939934"/>
            <a:ext cx="52387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*r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F47DFF5A-423A-41E3-BCCD-37D7D4E00294}"/>
              </a:ext>
            </a:extLst>
          </p:cNvPr>
          <p:cNvSpPr/>
          <p:nvPr/>
        </p:nvSpPr>
        <p:spPr>
          <a:xfrm flipH="1">
            <a:off x="9471583" y="1467158"/>
            <a:ext cx="1178455" cy="661386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568483 w 2848940"/>
              <a:gd name="connsiteY0" fmla="*/ 0 h 262911"/>
              <a:gd name="connsiteX1" fmla="*/ 2848940 w 2848940"/>
              <a:gd name="connsiteY1" fmla="*/ 213808 h 262911"/>
              <a:gd name="connsiteX0" fmla="*/ 0 w 2280457"/>
              <a:gd name="connsiteY0" fmla="*/ 0 h 269181"/>
              <a:gd name="connsiteX1" fmla="*/ 2280457 w 2280457"/>
              <a:gd name="connsiteY1" fmla="*/ 213808 h 269181"/>
              <a:gd name="connsiteX0" fmla="*/ 0 w 2333326"/>
              <a:gd name="connsiteY0" fmla="*/ 0 h 208251"/>
              <a:gd name="connsiteX1" fmla="*/ 2333326 w 2333326"/>
              <a:gd name="connsiteY1" fmla="*/ 143263 h 208251"/>
              <a:gd name="connsiteX0" fmla="*/ 0 w 2381196"/>
              <a:gd name="connsiteY0" fmla="*/ 0 h 143263"/>
              <a:gd name="connsiteX1" fmla="*/ 2333326 w 2381196"/>
              <a:gd name="connsiteY1" fmla="*/ 143263 h 143263"/>
              <a:gd name="connsiteX0" fmla="*/ 3094 w 2344404"/>
              <a:gd name="connsiteY0" fmla="*/ 0 h 143263"/>
              <a:gd name="connsiteX1" fmla="*/ 2336420 w 2344404"/>
              <a:gd name="connsiteY1" fmla="*/ 143263 h 143263"/>
              <a:gd name="connsiteX0" fmla="*/ 2585 w 2437573"/>
              <a:gd name="connsiteY0" fmla="*/ 0 h 143263"/>
              <a:gd name="connsiteX1" fmla="*/ 2335911 w 2437573"/>
              <a:gd name="connsiteY1" fmla="*/ 143263 h 143263"/>
              <a:gd name="connsiteX0" fmla="*/ 0 w 2436092"/>
              <a:gd name="connsiteY0" fmla="*/ 0 h 143263"/>
              <a:gd name="connsiteX1" fmla="*/ 1063545 w 2436092"/>
              <a:gd name="connsiteY1" fmla="*/ 26783 h 143263"/>
              <a:gd name="connsiteX2" fmla="*/ 2333326 w 2436092"/>
              <a:gd name="connsiteY2" fmla="*/ 143263 h 143263"/>
              <a:gd name="connsiteX0" fmla="*/ 0 w 2438460"/>
              <a:gd name="connsiteY0" fmla="*/ 0 h 143263"/>
              <a:gd name="connsiteX1" fmla="*/ 1142849 w 2438460"/>
              <a:gd name="connsiteY1" fmla="*/ 53916 h 143263"/>
              <a:gd name="connsiteX2" fmla="*/ 2333326 w 2438460"/>
              <a:gd name="connsiteY2" fmla="*/ 143263 h 143263"/>
              <a:gd name="connsiteX0" fmla="*/ 0 w 2438460"/>
              <a:gd name="connsiteY0" fmla="*/ 0 h 143263"/>
              <a:gd name="connsiteX1" fmla="*/ 1142849 w 2438460"/>
              <a:gd name="connsiteY1" fmla="*/ 53916 h 143263"/>
              <a:gd name="connsiteX2" fmla="*/ 2333326 w 2438460"/>
              <a:gd name="connsiteY2" fmla="*/ 143263 h 143263"/>
              <a:gd name="connsiteX0" fmla="*/ 0 w 2567284"/>
              <a:gd name="connsiteY0" fmla="*/ 0 h 143263"/>
              <a:gd name="connsiteX1" fmla="*/ 1142849 w 2567284"/>
              <a:gd name="connsiteY1" fmla="*/ 53916 h 143263"/>
              <a:gd name="connsiteX2" fmla="*/ 2333326 w 2567284"/>
              <a:gd name="connsiteY2" fmla="*/ 143263 h 143263"/>
              <a:gd name="connsiteX0" fmla="*/ 0 w 2522084"/>
              <a:gd name="connsiteY0" fmla="*/ 0 h 143263"/>
              <a:gd name="connsiteX1" fmla="*/ 746327 w 2522084"/>
              <a:gd name="connsiteY1" fmla="*/ 43063 h 143263"/>
              <a:gd name="connsiteX2" fmla="*/ 2333326 w 2522084"/>
              <a:gd name="connsiteY2" fmla="*/ 143263 h 143263"/>
              <a:gd name="connsiteX0" fmla="*/ 468697 w 2990781"/>
              <a:gd name="connsiteY0" fmla="*/ 0 h 143263"/>
              <a:gd name="connsiteX1" fmla="*/ 1215024 w 2990781"/>
              <a:gd name="connsiteY1" fmla="*/ 43063 h 143263"/>
              <a:gd name="connsiteX2" fmla="*/ 2802023 w 2990781"/>
              <a:gd name="connsiteY2" fmla="*/ 143263 h 143263"/>
              <a:gd name="connsiteX0" fmla="*/ 105909 w 2627993"/>
              <a:gd name="connsiteY0" fmla="*/ 0 h 143263"/>
              <a:gd name="connsiteX1" fmla="*/ 852236 w 2627993"/>
              <a:gd name="connsiteY1" fmla="*/ 43063 h 143263"/>
              <a:gd name="connsiteX2" fmla="*/ 2439235 w 2627993"/>
              <a:gd name="connsiteY2" fmla="*/ 143263 h 143263"/>
              <a:gd name="connsiteX0" fmla="*/ 98846 w 2620930"/>
              <a:gd name="connsiteY0" fmla="*/ 0 h 143263"/>
              <a:gd name="connsiteX1" fmla="*/ 845173 w 2620930"/>
              <a:gd name="connsiteY1" fmla="*/ 43063 h 143263"/>
              <a:gd name="connsiteX2" fmla="*/ 2432172 w 2620930"/>
              <a:gd name="connsiteY2" fmla="*/ 143263 h 143263"/>
              <a:gd name="connsiteX0" fmla="*/ 49649 w 2617701"/>
              <a:gd name="connsiteY0" fmla="*/ 0 h 143263"/>
              <a:gd name="connsiteX1" fmla="*/ 1198004 w 2617701"/>
              <a:gd name="connsiteY1" fmla="*/ 48015 h 143263"/>
              <a:gd name="connsiteX2" fmla="*/ 2382975 w 2617701"/>
              <a:gd name="connsiteY2" fmla="*/ 143263 h 143263"/>
              <a:gd name="connsiteX0" fmla="*/ 0 w 2333327"/>
              <a:gd name="connsiteY0" fmla="*/ 0 h 143263"/>
              <a:gd name="connsiteX1" fmla="*/ 2333326 w 2333327"/>
              <a:gd name="connsiteY1" fmla="*/ 143263 h 143263"/>
              <a:gd name="connsiteX0" fmla="*/ 0 w 2333327"/>
              <a:gd name="connsiteY0" fmla="*/ 0 h 143263"/>
              <a:gd name="connsiteX1" fmla="*/ 2333326 w 2333327"/>
              <a:gd name="connsiteY1" fmla="*/ 143263 h 143263"/>
              <a:gd name="connsiteX0" fmla="*/ 0 w 2486992"/>
              <a:gd name="connsiteY0" fmla="*/ 0 h 143263"/>
              <a:gd name="connsiteX1" fmla="*/ 2333326 w 2486992"/>
              <a:gd name="connsiteY1" fmla="*/ 143263 h 14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6992" h="143263">
                <a:moveTo>
                  <a:pt x="0" y="0"/>
                </a:moveTo>
                <a:cubicBezTo>
                  <a:pt x="38044" y="105524"/>
                  <a:pt x="3211907" y="-56343"/>
                  <a:pt x="2333326" y="143263"/>
                </a:cubicBezTo>
              </a:path>
            </a:pathLst>
          </a:custGeom>
          <a:noFill/>
          <a:ln w="762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Vrije vorm: vorm 13">
            <a:extLst>
              <a:ext uri="{FF2B5EF4-FFF2-40B4-BE49-F238E27FC236}">
                <a16:creationId xmlns:a16="http://schemas.microsoft.com/office/drawing/2014/main" id="{BBCEBCD6-B9F5-40BB-9AD3-675BEE85F4A6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2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79883DCB-9843-49DB-8AD5-1F32491A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6811298" cy="4856469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monitor-indirect-calls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HTTP/1.0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ngx_http_request_r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*r;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content_handler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endParaRPr lang="en-US" sz="24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40330"/>
              </p:ext>
            </p:extLst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718211524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5">
            <a:extLst>
              <a:ext uri="{FF2B5EF4-FFF2-40B4-BE49-F238E27FC236}">
                <a16:creationId xmlns:a16="http://schemas.microsoft.com/office/drawing/2014/main" id="{E9954C24-9D5A-46E0-B35D-41816A621044}"/>
              </a:ext>
            </a:extLst>
          </p:cNvPr>
          <p:cNvSpPr/>
          <p:nvPr/>
        </p:nvSpPr>
        <p:spPr>
          <a:xfrm>
            <a:off x="6669641" y="1939934"/>
            <a:ext cx="52387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*r</a:t>
            </a:r>
          </a:p>
        </p:txBody>
      </p:sp>
      <p:sp>
        <p:nvSpPr>
          <p:cNvPr id="15" name="Vrije vorm: vorm 13">
            <a:extLst>
              <a:ext uri="{FF2B5EF4-FFF2-40B4-BE49-F238E27FC236}">
                <a16:creationId xmlns:a16="http://schemas.microsoft.com/office/drawing/2014/main" id="{0E492D62-F555-4CB8-8569-075D695C13A5}"/>
              </a:ext>
            </a:extLst>
          </p:cNvPr>
          <p:cNvSpPr/>
          <p:nvPr/>
        </p:nvSpPr>
        <p:spPr>
          <a:xfrm flipH="1">
            <a:off x="9651429" y="443226"/>
            <a:ext cx="2141783" cy="1688996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880337 w 4880337"/>
              <a:gd name="connsiteY0" fmla="*/ 351824 h 351824"/>
              <a:gd name="connsiteX1" fmla="*/ 14609 w 4880337"/>
              <a:gd name="connsiteY1" fmla="*/ 0 h 351824"/>
              <a:gd name="connsiteX0" fmla="*/ 4865729 w 4865729"/>
              <a:gd name="connsiteY0" fmla="*/ 351824 h 351824"/>
              <a:gd name="connsiteX1" fmla="*/ 1 w 4865729"/>
              <a:gd name="connsiteY1" fmla="*/ 0 h 351824"/>
              <a:gd name="connsiteX0" fmla="*/ 4825526 w 4825526"/>
              <a:gd name="connsiteY0" fmla="*/ 364203 h 364203"/>
              <a:gd name="connsiteX1" fmla="*/ 0 w 4825526"/>
              <a:gd name="connsiteY1" fmla="*/ 0 h 364203"/>
              <a:gd name="connsiteX0" fmla="*/ 4825526 w 4825526"/>
              <a:gd name="connsiteY0" fmla="*/ 364203 h 364203"/>
              <a:gd name="connsiteX1" fmla="*/ 0 w 4825526"/>
              <a:gd name="connsiteY1" fmla="*/ 0 h 364203"/>
              <a:gd name="connsiteX0" fmla="*/ 4825526 w 4825526"/>
              <a:gd name="connsiteY0" fmla="*/ 364203 h 364203"/>
              <a:gd name="connsiteX1" fmla="*/ 0 w 4825526"/>
              <a:gd name="connsiteY1" fmla="*/ 0 h 364203"/>
              <a:gd name="connsiteX0" fmla="*/ 4825526 w 4825526"/>
              <a:gd name="connsiteY0" fmla="*/ 364203 h 364203"/>
              <a:gd name="connsiteX1" fmla="*/ 0 w 4825526"/>
              <a:gd name="connsiteY1" fmla="*/ 0 h 364203"/>
              <a:gd name="connsiteX0" fmla="*/ 4519985 w 4519985"/>
              <a:gd name="connsiteY0" fmla="*/ 365854 h 365854"/>
              <a:gd name="connsiteX1" fmla="*/ 0 w 4519985"/>
              <a:gd name="connsiteY1" fmla="*/ 0 h 36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9985" h="365854">
                <a:moveTo>
                  <a:pt x="4519985" y="365854"/>
                </a:moveTo>
                <a:cubicBezTo>
                  <a:pt x="-851679" y="359877"/>
                  <a:pt x="2239816" y="276099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25" name="Straight Arrow Connector 18">
            <a:extLst>
              <a:ext uri="{FF2B5EF4-FFF2-40B4-BE49-F238E27FC236}">
                <a16:creationId xmlns:a16="http://schemas.microsoft.com/office/drawing/2014/main" id="{F6A68BF7-1929-4913-87ED-9B7835299542}"/>
              </a:ext>
            </a:extLst>
          </p:cNvPr>
          <p:cNvCxnSpPr>
            <a:cxnSpLocks/>
          </p:cNvCxnSpPr>
          <p:nvPr/>
        </p:nvCxnSpPr>
        <p:spPr>
          <a:xfrm flipH="1">
            <a:off x="7193516" y="2124600"/>
            <a:ext cx="11741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6EA7867C-D661-4A97-98CE-5D8FF5C5E0E0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3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7097790" cy="463531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ngx_conf_t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*conf; </a:t>
            </a: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ngx_proxy_handler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GET / HTTP/1.0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74790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1CB2DACD-E85D-4B7F-83FE-47D169E6104F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DF008CC-BB29-44CB-8B42-48AAB5717D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en-US" sz="6000" b="1" dirty="0">
                <a:solidFill>
                  <a:schemeClr val="tx1"/>
                </a:solidFill>
              </a:rPr>
              <a:t>Quiescent State</a:t>
            </a:r>
          </a:p>
          <a:p>
            <a:pPr algn="ctr">
              <a:spcBef>
                <a:spcPts val="1000"/>
              </a:spcBef>
            </a:pPr>
            <a:r>
              <a:rPr lang="en-US" sz="7000" dirty="0">
                <a:solidFill>
                  <a:schemeClr val="bg1"/>
                </a:solidFill>
              </a:rPr>
              <a:t>Arbitrary memory read/write</a:t>
            </a:r>
          </a:p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chemeClr val="tx1"/>
                </a:solidFill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170124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48667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rije vorm: vorm 13">
            <a:extLst>
              <a:ext uri="{FF2B5EF4-FFF2-40B4-BE49-F238E27FC236}">
                <a16:creationId xmlns:a16="http://schemas.microsoft.com/office/drawing/2014/main" id="{2CB762BB-17A4-49E4-8F13-F13CBDD1F249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AA09C50-98F5-4113-BF54-060D55DB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6811298" cy="4544740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Let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dirty="0"/>
              <a:t> </a:t>
            </a:r>
            <a:r>
              <a:rPr lang="en-US" dirty="0"/>
              <a:t>point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467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77040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rije vorm: vorm 13">
            <a:extLst>
              <a:ext uri="{FF2B5EF4-FFF2-40B4-BE49-F238E27FC236}">
                <a16:creationId xmlns:a16="http://schemas.microsoft.com/office/drawing/2014/main" id="{2CB762BB-17A4-49E4-8F13-F13CBDD1F249}"/>
              </a:ext>
            </a:extLst>
          </p:cNvPr>
          <p:cNvSpPr/>
          <p:nvPr/>
        </p:nvSpPr>
        <p:spPr>
          <a:xfrm flipH="1">
            <a:off x="8840137" y="1487782"/>
            <a:ext cx="1864495" cy="2968728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36805 w 4375493"/>
              <a:gd name="connsiteY0" fmla="*/ 0 h 627649"/>
              <a:gd name="connsiteX1" fmla="*/ 4375492 w 4375493"/>
              <a:gd name="connsiteY1" fmla="*/ 599317 h 627649"/>
              <a:gd name="connsiteX0" fmla="*/ 430746 w 4469941"/>
              <a:gd name="connsiteY0" fmla="*/ 0 h 695770"/>
              <a:gd name="connsiteX1" fmla="*/ 4469941 w 4469941"/>
              <a:gd name="connsiteY1" fmla="*/ 669466 h 695770"/>
              <a:gd name="connsiteX0" fmla="*/ 395296 w 4455040"/>
              <a:gd name="connsiteY0" fmla="*/ 0 h 669466"/>
              <a:gd name="connsiteX1" fmla="*/ 4434491 w 4455040"/>
              <a:gd name="connsiteY1" fmla="*/ 669466 h 669466"/>
              <a:gd name="connsiteX0" fmla="*/ 0 w 4109275"/>
              <a:gd name="connsiteY0" fmla="*/ 0 h 669466"/>
              <a:gd name="connsiteX1" fmla="*/ 4039195 w 4109275"/>
              <a:gd name="connsiteY1" fmla="*/ 669466 h 669466"/>
              <a:gd name="connsiteX0" fmla="*/ 0 w 4082298"/>
              <a:gd name="connsiteY0" fmla="*/ 0 h 669466"/>
              <a:gd name="connsiteX1" fmla="*/ 4039195 w 4082298"/>
              <a:gd name="connsiteY1" fmla="*/ 669466 h 669466"/>
              <a:gd name="connsiteX0" fmla="*/ 0 w 4077718"/>
              <a:gd name="connsiteY0" fmla="*/ 0 h 669466"/>
              <a:gd name="connsiteX1" fmla="*/ 4039195 w 4077718"/>
              <a:gd name="connsiteY1" fmla="*/ 669466 h 669466"/>
              <a:gd name="connsiteX0" fmla="*/ 0 w 3934801"/>
              <a:gd name="connsiteY0" fmla="*/ 0 h 636455"/>
              <a:gd name="connsiteX1" fmla="*/ 3894465 w 3934801"/>
              <a:gd name="connsiteY1" fmla="*/ 636455 h 636455"/>
              <a:gd name="connsiteX0" fmla="*/ 0 w 3934801"/>
              <a:gd name="connsiteY0" fmla="*/ 0 h 643057"/>
              <a:gd name="connsiteX1" fmla="*/ 3894465 w 3934801"/>
              <a:gd name="connsiteY1" fmla="*/ 643057 h 64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4801" h="643057">
                <a:moveTo>
                  <a:pt x="0" y="0"/>
                </a:moveTo>
                <a:cubicBezTo>
                  <a:pt x="1568277" y="339399"/>
                  <a:pt x="4298720" y="291939"/>
                  <a:pt x="3894465" y="643057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AA09C50-98F5-4113-BF54-060D55DB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6811298" cy="4359914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Let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dirty="0"/>
              <a:t> </a:t>
            </a:r>
            <a:r>
              <a:rPr lang="en-US" dirty="0"/>
              <a:t>point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Send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>
                <a:cs typeface="Courier New" panose="02070309020205020404" pitchFamily="49" charset="0"/>
              </a:rPr>
              <a:t> request</a:t>
            </a:r>
          </a:p>
        </p:txBody>
      </p:sp>
    </p:spTree>
    <p:extLst>
      <p:ext uri="{BB962C8B-B14F-4D97-AF65-F5344CB8AC3E}">
        <p14:creationId xmlns:p14="http://schemas.microsoft.com/office/powerpoint/2010/main" val="18283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BA9E4-CE44-4EE3-8CD3-3A349F68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Flesh on the Bone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27183-4ED7-48F9-BE17-7AF4877D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Shacham at CCS 2007</a:t>
            </a:r>
            <a:endParaRPr lang="en-US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ret2libc</a:t>
            </a:r>
            <a:r>
              <a:rPr lang="en-US" dirty="0"/>
              <a:t> without any function call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Combine short instruction sequences to build gadgets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The first systematic formulation of code reuse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Highly influential (900 citations)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3"/>
                </a:solidFill>
              </a:rPr>
              <a:t>CCS 2017 Test of Time Award</a:t>
            </a: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1DBA339-B798-497B-95C6-EAF1A3D10EE2}"/>
              </a:ext>
            </a:extLst>
          </p:cNvPr>
          <p:cNvSpPr/>
          <p:nvPr/>
        </p:nvSpPr>
        <p:spPr>
          <a:xfrm>
            <a:off x="0" y="3919899"/>
            <a:ext cx="12192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2"/>
                </a:solidFill>
                <a:latin typeface="+mj-lt"/>
              </a:rPr>
              <a:t>Return-Oriented Programming</a:t>
            </a:r>
            <a:endParaRPr lang="en-US" sz="6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60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37336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5">
            <a:extLst>
              <a:ext uri="{FF2B5EF4-FFF2-40B4-BE49-F238E27FC236}">
                <a16:creationId xmlns:a16="http://schemas.microsoft.com/office/drawing/2014/main" id="{2F05AE80-5B3C-4CFF-B6A0-05D01124EA40}"/>
              </a:ext>
            </a:extLst>
          </p:cNvPr>
          <p:cNvSpPr/>
          <p:nvPr/>
        </p:nvSpPr>
        <p:spPr>
          <a:xfrm>
            <a:off x="6669641" y="1939934"/>
            <a:ext cx="52387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*r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D45E0076-027E-4855-9E4D-7D1FEF2E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6811298" cy="4359914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Let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dirty="0"/>
              <a:t> </a:t>
            </a:r>
            <a:r>
              <a:rPr lang="en-US" dirty="0"/>
              <a:t>point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Send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>
                <a:cs typeface="Courier New" panose="02070309020205020404" pitchFamily="49" charset="0"/>
              </a:rPr>
              <a:t> request</a:t>
            </a:r>
          </a:p>
          <a:p>
            <a:pPr marL="457200" indent="-457200">
              <a:lnSpc>
                <a:spcPct val="100000"/>
              </a:lnSpc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ngx_http_request_r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*r;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content_handler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A28317-D1B1-4898-9075-E1FD25C14DAB}"/>
              </a:ext>
            </a:extLst>
          </p:cNvPr>
          <p:cNvCxnSpPr>
            <a:cxnSpLocks/>
          </p:cNvCxnSpPr>
          <p:nvPr/>
        </p:nvCxnSpPr>
        <p:spPr>
          <a:xfrm flipH="1">
            <a:off x="7193516" y="2124600"/>
            <a:ext cx="11718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3C08C348-511F-467F-A596-969925B4377A}"/>
              </a:ext>
            </a:extLst>
          </p:cNvPr>
          <p:cNvSpPr/>
          <p:nvPr/>
        </p:nvSpPr>
        <p:spPr>
          <a:xfrm flipH="1">
            <a:off x="8840137" y="1487782"/>
            <a:ext cx="1864495" cy="2968728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36805 w 4375493"/>
              <a:gd name="connsiteY0" fmla="*/ 0 h 627649"/>
              <a:gd name="connsiteX1" fmla="*/ 4375492 w 4375493"/>
              <a:gd name="connsiteY1" fmla="*/ 599317 h 627649"/>
              <a:gd name="connsiteX0" fmla="*/ 430746 w 4469941"/>
              <a:gd name="connsiteY0" fmla="*/ 0 h 695770"/>
              <a:gd name="connsiteX1" fmla="*/ 4469941 w 4469941"/>
              <a:gd name="connsiteY1" fmla="*/ 669466 h 695770"/>
              <a:gd name="connsiteX0" fmla="*/ 395296 w 4455040"/>
              <a:gd name="connsiteY0" fmla="*/ 0 h 669466"/>
              <a:gd name="connsiteX1" fmla="*/ 4434491 w 4455040"/>
              <a:gd name="connsiteY1" fmla="*/ 669466 h 669466"/>
              <a:gd name="connsiteX0" fmla="*/ 0 w 4109275"/>
              <a:gd name="connsiteY0" fmla="*/ 0 h 669466"/>
              <a:gd name="connsiteX1" fmla="*/ 4039195 w 4109275"/>
              <a:gd name="connsiteY1" fmla="*/ 669466 h 669466"/>
              <a:gd name="connsiteX0" fmla="*/ 0 w 4082298"/>
              <a:gd name="connsiteY0" fmla="*/ 0 h 669466"/>
              <a:gd name="connsiteX1" fmla="*/ 4039195 w 4082298"/>
              <a:gd name="connsiteY1" fmla="*/ 669466 h 669466"/>
              <a:gd name="connsiteX0" fmla="*/ 0 w 4077718"/>
              <a:gd name="connsiteY0" fmla="*/ 0 h 669466"/>
              <a:gd name="connsiteX1" fmla="*/ 4039195 w 4077718"/>
              <a:gd name="connsiteY1" fmla="*/ 669466 h 669466"/>
              <a:gd name="connsiteX0" fmla="*/ 0 w 3934801"/>
              <a:gd name="connsiteY0" fmla="*/ 0 h 636455"/>
              <a:gd name="connsiteX1" fmla="*/ 3894465 w 3934801"/>
              <a:gd name="connsiteY1" fmla="*/ 636455 h 636455"/>
              <a:gd name="connsiteX0" fmla="*/ 0 w 3934801"/>
              <a:gd name="connsiteY0" fmla="*/ 0 h 643057"/>
              <a:gd name="connsiteX1" fmla="*/ 3894465 w 3934801"/>
              <a:gd name="connsiteY1" fmla="*/ 643057 h 64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4801" h="643057">
                <a:moveTo>
                  <a:pt x="0" y="0"/>
                </a:moveTo>
                <a:cubicBezTo>
                  <a:pt x="1568277" y="339399"/>
                  <a:pt x="4298720" y="291939"/>
                  <a:pt x="3894465" y="643057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0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69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95573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5">
            <a:extLst>
              <a:ext uri="{FF2B5EF4-FFF2-40B4-BE49-F238E27FC236}">
                <a16:creationId xmlns:a16="http://schemas.microsoft.com/office/drawing/2014/main" id="{2F05AE80-5B3C-4CFF-B6A0-05D01124EA40}"/>
              </a:ext>
            </a:extLst>
          </p:cNvPr>
          <p:cNvSpPr/>
          <p:nvPr/>
        </p:nvSpPr>
        <p:spPr>
          <a:xfrm>
            <a:off x="6669641" y="1939934"/>
            <a:ext cx="52387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*r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A3E78FB7-7817-47D7-8843-D9D42F4A13BC}"/>
              </a:ext>
            </a:extLst>
          </p:cNvPr>
          <p:cNvSpPr/>
          <p:nvPr/>
        </p:nvSpPr>
        <p:spPr>
          <a:xfrm flipH="1">
            <a:off x="8606739" y="2251712"/>
            <a:ext cx="784910" cy="219366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36805 w 4375493"/>
              <a:gd name="connsiteY0" fmla="*/ 0 h 627649"/>
              <a:gd name="connsiteX1" fmla="*/ 4375492 w 4375493"/>
              <a:gd name="connsiteY1" fmla="*/ 599317 h 627649"/>
              <a:gd name="connsiteX0" fmla="*/ 430746 w 4469941"/>
              <a:gd name="connsiteY0" fmla="*/ 0 h 695770"/>
              <a:gd name="connsiteX1" fmla="*/ 4469941 w 4469941"/>
              <a:gd name="connsiteY1" fmla="*/ 669466 h 695770"/>
              <a:gd name="connsiteX0" fmla="*/ 395296 w 4455040"/>
              <a:gd name="connsiteY0" fmla="*/ 0 h 669466"/>
              <a:gd name="connsiteX1" fmla="*/ 4434491 w 4455040"/>
              <a:gd name="connsiteY1" fmla="*/ 669466 h 669466"/>
              <a:gd name="connsiteX0" fmla="*/ 0 w 4109275"/>
              <a:gd name="connsiteY0" fmla="*/ 0 h 669466"/>
              <a:gd name="connsiteX1" fmla="*/ 4039195 w 4109275"/>
              <a:gd name="connsiteY1" fmla="*/ 669466 h 669466"/>
              <a:gd name="connsiteX0" fmla="*/ 0 w 4097589"/>
              <a:gd name="connsiteY0" fmla="*/ 0 h 669466"/>
              <a:gd name="connsiteX1" fmla="*/ 4039195 w 4097589"/>
              <a:gd name="connsiteY1" fmla="*/ 669466 h 669466"/>
              <a:gd name="connsiteX0" fmla="*/ 0 w 3560690"/>
              <a:gd name="connsiteY0" fmla="*/ 0 h 614750"/>
              <a:gd name="connsiteX1" fmla="*/ 3485689 w 3560690"/>
              <a:gd name="connsiteY1" fmla="*/ 614750 h 614750"/>
              <a:gd name="connsiteX0" fmla="*/ 0 w 3593995"/>
              <a:gd name="connsiteY0" fmla="*/ 0 h 630070"/>
              <a:gd name="connsiteX1" fmla="*/ 3520283 w 3593995"/>
              <a:gd name="connsiteY1" fmla="*/ 630070 h 630070"/>
              <a:gd name="connsiteX0" fmla="*/ 0 w 3563419"/>
              <a:gd name="connsiteY0" fmla="*/ 0 h 630070"/>
              <a:gd name="connsiteX1" fmla="*/ 3520283 w 3563419"/>
              <a:gd name="connsiteY1" fmla="*/ 630070 h 63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3419" h="630070">
                <a:moveTo>
                  <a:pt x="0" y="0"/>
                </a:moveTo>
                <a:cubicBezTo>
                  <a:pt x="1039230" y="200074"/>
                  <a:pt x="3950972" y="477020"/>
                  <a:pt x="3520283" y="63007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5186BDD7-B684-4D51-B948-1AC4F8E8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6811298" cy="4359914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Let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dirty="0"/>
              <a:t> </a:t>
            </a:r>
            <a:r>
              <a:rPr lang="en-US" dirty="0"/>
              <a:t>point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Send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>
                <a:cs typeface="Courier New" panose="02070309020205020404" pitchFamily="49" charset="0"/>
              </a:rPr>
              <a:t> request</a:t>
            </a:r>
          </a:p>
          <a:p>
            <a:pPr marL="457200" indent="-457200">
              <a:lnSpc>
                <a:spcPct val="100000"/>
              </a:lnSpc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ngx_http_request_r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*r;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content_handler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(r);</a:t>
            </a:r>
            <a:endParaRPr lang="en-US" sz="2400" dirty="0"/>
          </a:p>
        </p:txBody>
      </p:sp>
      <p:cxnSp>
        <p:nvCxnSpPr>
          <p:cNvPr id="24" name="Straight Arrow Connector 18">
            <a:extLst>
              <a:ext uri="{FF2B5EF4-FFF2-40B4-BE49-F238E27FC236}">
                <a16:creationId xmlns:a16="http://schemas.microsoft.com/office/drawing/2014/main" id="{E05DEFDF-25F4-4564-95F5-6051A09550ED}"/>
              </a:ext>
            </a:extLst>
          </p:cNvPr>
          <p:cNvCxnSpPr>
            <a:cxnSpLocks/>
          </p:cNvCxnSpPr>
          <p:nvPr/>
        </p:nvCxnSpPr>
        <p:spPr>
          <a:xfrm flipH="1">
            <a:off x="7193516" y="2124600"/>
            <a:ext cx="11718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C19BC3BB-3DB0-4916-8BF1-EDF0843B8DA1}"/>
              </a:ext>
            </a:extLst>
          </p:cNvPr>
          <p:cNvSpPr/>
          <p:nvPr/>
        </p:nvSpPr>
        <p:spPr>
          <a:xfrm flipH="1">
            <a:off x="8840137" y="1487782"/>
            <a:ext cx="1864495" cy="2968728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36805 w 4375493"/>
              <a:gd name="connsiteY0" fmla="*/ 0 h 627649"/>
              <a:gd name="connsiteX1" fmla="*/ 4375492 w 4375493"/>
              <a:gd name="connsiteY1" fmla="*/ 599317 h 627649"/>
              <a:gd name="connsiteX0" fmla="*/ 430746 w 4469941"/>
              <a:gd name="connsiteY0" fmla="*/ 0 h 695770"/>
              <a:gd name="connsiteX1" fmla="*/ 4469941 w 4469941"/>
              <a:gd name="connsiteY1" fmla="*/ 669466 h 695770"/>
              <a:gd name="connsiteX0" fmla="*/ 395296 w 4455040"/>
              <a:gd name="connsiteY0" fmla="*/ 0 h 669466"/>
              <a:gd name="connsiteX1" fmla="*/ 4434491 w 4455040"/>
              <a:gd name="connsiteY1" fmla="*/ 669466 h 669466"/>
              <a:gd name="connsiteX0" fmla="*/ 0 w 4109275"/>
              <a:gd name="connsiteY0" fmla="*/ 0 h 669466"/>
              <a:gd name="connsiteX1" fmla="*/ 4039195 w 4109275"/>
              <a:gd name="connsiteY1" fmla="*/ 669466 h 669466"/>
              <a:gd name="connsiteX0" fmla="*/ 0 w 4082298"/>
              <a:gd name="connsiteY0" fmla="*/ 0 h 669466"/>
              <a:gd name="connsiteX1" fmla="*/ 4039195 w 4082298"/>
              <a:gd name="connsiteY1" fmla="*/ 669466 h 669466"/>
              <a:gd name="connsiteX0" fmla="*/ 0 w 4077718"/>
              <a:gd name="connsiteY0" fmla="*/ 0 h 669466"/>
              <a:gd name="connsiteX1" fmla="*/ 4039195 w 4077718"/>
              <a:gd name="connsiteY1" fmla="*/ 669466 h 669466"/>
              <a:gd name="connsiteX0" fmla="*/ 0 w 3934801"/>
              <a:gd name="connsiteY0" fmla="*/ 0 h 636455"/>
              <a:gd name="connsiteX1" fmla="*/ 3894465 w 3934801"/>
              <a:gd name="connsiteY1" fmla="*/ 636455 h 636455"/>
              <a:gd name="connsiteX0" fmla="*/ 0 w 3934801"/>
              <a:gd name="connsiteY0" fmla="*/ 0 h 643057"/>
              <a:gd name="connsiteX1" fmla="*/ 3894465 w 3934801"/>
              <a:gd name="connsiteY1" fmla="*/ 643057 h 64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4801" h="643057">
                <a:moveTo>
                  <a:pt x="0" y="0"/>
                </a:moveTo>
                <a:cubicBezTo>
                  <a:pt x="1568277" y="339399"/>
                  <a:pt x="4298720" y="291939"/>
                  <a:pt x="3894465" y="643057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9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E3CA-EE69-4414-901D-8F65089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 (on nginx)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E57C-104C-4449-A84F-B6F3066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Scenario 1/4</a:t>
            </a: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</a:rPr>
              <a:t>Baseline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Target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None – we can target anything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None – we can corrupt everything</a:t>
            </a:r>
          </a:p>
        </p:txBody>
      </p:sp>
    </p:spTree>
    <p:extLst>
      <p:ext uri="{BB962C8B-B14F-4D97-AF65-F5344CB8AC3E}">
        <p14:creationId xmlns:p14="http://schemas.microsoft.com/office/powerpoint/2010/main" val="3138883834"/>
      </p:ext>
    </p:extLst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E3CA-EE69-4414-901D-8F65089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 (on nginx)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E57C-104C-4449-A84F-B6F3066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Scenario 2/4</a:t>
            </a: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</a:rPr>
              <a:t>Baseline + eXecute-not-Read (XnR)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Target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 access to code pages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Only target </a:t>
            </a:r>
            <a:r>
              <a:rPr lang="en-US" u="sng" dirty="0"/>
              <a:t>live</a:t>
            </a:r>
            <a:r>
              <a:rPr lang="en-US" dirty="0"/>
              <a:t> code 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None – we can corrupt everything</a:t>
            </a:r>
          </a:p>
        </p:txBody>
      </p:sp>
    </p:spTree>
    <p:extLst>
      <p:ext uri="{BB962C8B-B14F-4D97-AF65-F5344CB8AC3E}">
        <p14:creationId xmlns:p14="http://schemas.microsoft.com/office/powerpoint/2010/main" val="19712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71835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24BEAD98-061E-41A2-9762-845FA028B636}"/>
              </a:ext>
            </a:extLst>
          </p:cNvPr>
          <p:cNvSpPr txBox="1">
            <a:spLocks/>
          </p:cNvSpPr>
          <p:nvPr/>
        </p:nvSpPr>
        <p:spPr>
          <a:xfrm>
            <a:off x="763193" y="4414133"/>
            <a:ext cx="7460981" cy="19368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Minimal set of interaction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Server is stable</a:t>
            </a:r>
          </a:p>
          <a:p>
            <a:r>
              <a:rPr lang="en-US" sz="4000" dirty="0">
                <a:solidFill>
                  <a:schemeClr val="bg1"/>
                </a:solidFill>
              </a:rPr>
              <a:t>Only long-lived data in memory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819C16F5-384D-4824-BFD6-77028CA4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67C250-B1A9-440D-A0E9-C83B077C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931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800" dirty="0"/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B5AD6378-D816-4971-BB89-95308FD0D8B0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02FB9D9-2769-48DD-A1C8-497CFF5F71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chemeClr val="accent6"/>
                </a:solidFill>
              </a:rPr>
              <a:t>Quiescent State</a:t>
            </a:r>
          </a:p>
        </p:txBody>
      </p:sp>
    </p:spTree>
    <p:extLst>
      <p:ext uri="{BB962C8B-B14F-4D97-AF65-F5344CB8AC3E}">
        <p14:creationId xmlns:p14="http://schemas.microsoft.com/office/powerpoint/2010/main" val="739437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73128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24BEAD98-061E-41A2-9762-845FA028B636}"/>
              </a:ext>
            </a:extLst>
          </p:cNvPr>
          <p:cNvSpPr txBox="1">
            <a:spLocks/>
          </p:cNvSpPr>
          <p:nvPr/>
        </p:nvSpPr>
        <p:spPr>
          <a:xfrm>
            <a:off x="763193" y="4414133"/>
            <a:ext cx="7460981" cy="19368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Minimal set of interaction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Server is stable</a:t>
            </a:r>
          </a:p>
          <a:p>
            <a:r>
              <a:rPr lang="en-US" sz="4000" dirty="0">
                <a:solidFill>
                  <a:schemeClr val="bg1"/>
                </a:solidFill>
              </a:rPr>
              <a:t>Only long-lived data in memory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819C16F5-384D-4824-BFD6-77028CA4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  <a:noFill/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67C250-B1A9-440D-A0E9-C83B077C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monitor-indirect-calls</a:t>
            </a:r>
          </a:p>
        </p:txBody>
      </p:sp>
      <p:sp>
        <p:nvSpPr>
          <p:cNvPr id="10" name="Vrije vorm: vorm 13">
            <a:extLst>
              <a:ext uri="{FF2B5EF4-FFF2-40B4-BE49-F238E27FC236}">
                <a16:creationId xmlns:a16="http://schemas.microsoft.com/office/drawing/2014/main" id="{64CEAB05-CFE7-4A78-BCE2-D938C10D9B93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2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24BEAD98-061E-41A2-9762-845FA028B636}"/>
              </a:ext>
            </a:extLst>
          </p:cNvPr>
          <p:cNvSpPr txBox="1">
            <a:spLocks/>
          </p:cNvSpPr>
          <p:nvPr/>
        </p:nvSpPr>
        <p:spPr>
          <a:xfrm>
            <a:off x="763193" y="4414133"/>
            <a:ext cx="7460981" cy="19368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Minimal set of interaction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Server is stable</a:t>
            </a:r>
          </a:p>
          <a:p>
            <a:r>
              <a:rPr lang="en-US" sz="4000" dirty="0">
                <a:solidFill>
                  <a:schemeClr val="bg1"/>
                </a:solidFill>
              </a:rPr>
              <a:t>Only long-lived data in memory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819C16F5-384D-4824-BFD6-77028CA4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  <a:noFill/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67C250-B1A9-440D-A0E9-C83B077C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[newton] $&gt;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[newton] $&gt; monitor-indirect-calls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Scan data memory for code pointers</a:t>
            </a:r>
            <a:endParaRPr lang="en-US" sz="2800" dirty="0"/>
          </a:p>
        </p:txBody>
      </p:sp>
      <p:sp>
        <p:nvSpPr>
          <p:cNvPr id="10" name="Vrije vorm: vorm 13">
            <a:extLst>
              <a:ext uri="{FF2B5EF4-FFF2-40B4-BE49-F238E27FC236}">
                <a16:creationId xmlns:a16="http://schemas.microsoft.com/office/drawing/2014/main" id="{64CEAB05-CFE7-4A78-BCE2-D938C10D9B93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288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35539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 5">
            <a:extLst>
              <a:ext uri="{FF2B5EF4-FFF2-40B4-BE49-F238E27FC236}">
                <a16:creationId xmlns:a16="http://schemas.microsoft.com/office/drawing/2014/main" id="{529FCB06-BDAF-4A31-86A5-E5974EF5D27A}"/>
              </a:ext>
            </a:extLst>
          </p:cNvPr>
          <p:cNvSpPr/>
          <p:nvPr/>
        </p:nvSpPr>
        <p:spPr>
          <a:xfrm>
            <a:off x="10201277" y="1417651"/>
            <a:ext cx="199072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-&gt;handler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121506E8-D2CF-468F-B7E3-1CE7AF1575C4}"/>
              </a:ext>
            </a:extLst>
          </p:cNvPr>
          <p:cNvSpPr/>
          <p:nvPr/>
        </p:nvSpPr>
        <p:spPr>
          <a:xfrm flipH="1">
            <a:off x="8107394" y="392065"/>
            <a:ext cx="641485" cy="61676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2450717 w 2507528"/>
              <a:gd name="connsiteY0" fmla="*/ 0 h 455373"/>
              <a:gd name="connsiteX1" fmla="*/ 0 w 2507528"/>
              <a:gd name="connsiteY1" fmla="*/ 455373 h 455373"/>
              <a:gd name="connsiteX0" fmla="*/ 614484 w 785674"/>
              <a:gd name="connsiteY0" fmla="*/ 0 h 563988"/>
              <a:gd name="connsiteX1" fmla="*/ 0 w 785674"/>
              <a:gd name="connsiteY1" fmla="*/ 563988 h 563988"/>
              <a:gd name="connsiteX0" fmla="*/ 0 w 423699"/>
              <a:gd name="connsiteY0" fmla="*/ 0 h 634062"/>
              <a:gd name="connsiteX1" fmla="*/ 87262 w 423699"/>
              <a:gd name="connsiteY1" fmla="*/ 634062 h 634062"/>
              <a:gd name="connsiteX0" fmla="*/ 895181 w 1027364"/>
              <a:gd name="connsiteY0" fmla="*/ 124153 h 166441"/>
              <a:gd name="connsiteX1" fmla="*/ 0 w 1027364"/>
              <a:gd name="connsiteY1" fmla="*/ 62731 h 166441"/>
              <a:gd name="connsiteX0" fmla="*/ 895181 w 996509"/>
              <a:gd name="connsiteY0" fmla="*/ 61422 h 164224"/>
              <a:gd name="connsiteX1" fmla="*/ 0 w 996509"/>
              <a:gd name="connsiteY1" fmla="*/ 0 h 164224"/>
              <a:gd name="connsiteX0" fmla="*/ 977051 w 1073182"/>
              <a:gd name="connsiteY0" fmla="*/ 262885 h 320972"/>
              <a:gd name="connsiteX1" fmla="*/ 0 w 1073182"/>
              <a:gd name="connsiteY1" fmla="*/ 0 h 320972"/>
              <a:gd name="connsiteX0" fmla="*/ 977051 w 977051"/>
              <a:gd name="connsiteY0" fmla="*/ 262885 h 262885"/>
              <a:gd name="connsiteX1" fmla="*/ 0 w 977051"/>
              <a:gd name="connsiteY1" fmla="*/ 0 h 262885"/>
              <a:gd name="connsiteX0" fmla="*/ 946326 w 946326"/>
              <a:gd name="connsiteY0" fmla="*/ 210921 h 210921"/>
              <a:gd name="connsiteX1" fmla="*/ 0 w 946326"/>
              <a:gd name="connsiteY1" fmla="*/ 0 h 210921"/>
              <a:gd name="connsiteX0" fmla="*/ 531535 w 531535"/>
              <a:gd name="connsiteY0" fmla="*/ 208034 h 208034"/>
              <a:gd name="connsiteX1" fmla="*/ 0 w 531535"/>
              <a:gd name="connsiteY1" fmla="*/ 0 h 208034"/>
              <a:gd name="connsiteX0" fmla="*/ 531535 w 531535"/>
              <a:gd name="connsiteY0" fmla="*/ 208034 h 208034"/>
              <a:gd name="connsiteX1" fmla="*/ 0 w 531535"/>
              <a:gd name="connsiteY1" fmla="*/ 0 h 208034"/>
              <a:gd name="connsiteX0" fmla="*/ 792700 w 792700"/>
              <a:gd name="connsiteY0" fmla="*/ 225355 h 225355"/>
              <a:gd name="connsiteX1" fmla="*/ 0 w 792700"/>
              <a:gd name="connsiteY1" fmla="*/ 0 h 225355"/>
              <a:gd name="connsiteX0" fmla="*/ 792700 w 792700"/>
              <a:gd name="connsiteY0" fmla="*/ 225355 h 225355"/>
              <a:gd name="connsiteX1" fmla="*/ 0 w 792700"/>
              <a:gd name="connsiteY1" fmla="*/ 0 h 225355"/>
              <a:gd name="connsiteX0" fmla="*/ 792700 w 792700"/>
              <a:gd name="connsiteY0" fmla="*/ 225355 h 225355"/>
              <a:gd name="connsiteX1" fmla="*/ 0 w 792700"/>
              <a:gd name="connsiteY1" fmla="*/ 0 h 225355"/>
              <a:gd name="connsiteX0" fmla="*/ 408344 w 408344"/>
              <a:gd name="connsiteY0" fmla="*/ 172001 h 172001"/>
              <a:gd name="connsiteX1" fmla="*/ 0 w 408344"/>
              <a:gd name="connsiteY1" fmla="*/ 0 h 172001"/>
              <a:gd name="connsiteX0" fmla="*/ 924479 w 924479"/>
              <a:gd name="connsiteY0" fmla="*/ 214684 h 214684"/>
              <a:gd name="connsiteX1" fmla="*/ 0 w 924479"/>
              <a:gd name="connsiteY1" fmla="*/ 0 h 214684"/>
              <a:gd name="connsiteX0" fmla="*/ 924479 w 924479"/>
              <a:gd name="connsiteY0" fmla="*/ 215502 h 215502"/>
              <a:gd name="connsiteX1" fmla="*/ 0 w 924479"/>
              <a:gd name="connsiteY1" fmla="*/ 818 h 215502"/>
              <a:gd name="connsiteX0" fmla="*/ 924479 w 924479"/>
              <a:gd name="connsiteY0" fmla="*/ 215923 h 215923"/>
              <a:gd name="connsiteX1" fmla="*/ 0 w 924479"/>
              <a:gd name="connsiteY1" fmla="*/ 1239 h 21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4479" h="215923">
                <a:moveTo>
                  <a:pt x="924479" y="215923"/>
                </a:moveTo>
                <a:cubicBezTo>
                  <a:pt x="917361" y="86627"/>
                  <a:pt x="923359" y="-12289"/>
                  <a:pt x="0" y="1239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Vrije vorm: vorm 13">
            <a:extLst>
              <a:ext uri="{FF2B5EF4-FFF2-40B4-BE49-F238E27FC236}">
                <a16:creationId xmlns:a16="http://schemas.microsoft.com/office/drawing/2014/main" id="{7FAAF9A1-5258-49D5-8139-D69401B47B62}"/>
              </a:ext>
            </a:extLst>
          </p:cNvPr>
          <p:cNvSpPr/>
          <p:nvPr/>
        </p:nvSpPr>
        <p:spPr>
          <a:xfrm flipH="1">
            <a:off x="9213922" y="621375"/>
            <a:ext cx="235839" cy="50974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2450717 w 2507528"/>
              <a:gd name="connsiteY0" fmla="*/ 0 h 455373"/>
              <a:gd name="connsiteX1" fmla="*/ 0 w 2507528"/>
              <a:gd name="connsiteY1" fmla="*/ 455373 h 455373"/>
              <a:gd name="connsiteX0" fmla="*/ 614484 w 785674"/>
              <a:gd name="connsiteY0" fmla="*/ 0 h 563988"/>
              <a:gd name="connsiteX1" fmla="*/ 0 w 785674"/>
              <a:gd name="connsiteY1" fmla="*/ 563988 h 563988"/>
              <a:gd name="connsiteX0" fmla="*/ 0 w 423699"/>
              <a:gd name="connsiteY0" fmla="*/ 0 h 634062"/>
              <a:gd name="connsiteX1" fmla="*/ 87262 w 423699"/>
              <a:gd name="connsiteY1" fmla="*/ 634062 h 634062"/>
              <a:gd name="connsiteX0" fmla="*/ 895181 w 1027364"/>
              <a:gd name="connsiteY0" fmla="*/ 124153 h 166441"/>
              <a:gd name="connsiteX1" fmla="*/ 0 w 1027364"/>
              <a:gd name="connsiteY1" fmla="*/ 62731 h 166441"/>
              <a:gd name="connsiteX0" fmla="*/ 895181 w 996509"/>
              <a:gd name="connsiteY0" fmla="*/ 61422 h 164224"/>
              <a:gd name="connsiteX1" fmla="*/ 0 w 996509"/>
              <a:gd name="connsiteY1" fmla="*/ 0 h 164224"/>
              <a:gd name="connsiteX0" fmla="*/ 977051 w 1073182"/>
              <a:gd name="connsiteY0" fmla="*/ 262885 h 320972"/>
              <a:gd name="connsiteX1" fmla="*/ 0 w 1073182"/>
              <a:gd name="connsiteY1" fmla="*/ 0 h 320972"/>
              <a:gd name="connsiteX0" fmla="*/ 977051 w 977051"/>
              <a:gd name="connsiteY0" fmla="*/ 262885 h 262885"/>
              <a:gd name="connsiteX1" fmla="*/ 0 w 977051"/>
              <a:gd name="connsiteY1" fmla="*/ 0 h 262885"/>
              <a:gd name="connsiteX0" fmla="*/ 946326 w 946326"/>
              <a:gd name="connsiteY0" fmla="*/ 210921 h 210921"/>
              <a:gd name="connsiteX1" fmla="*/ 0 w 946326"/>
              <a:gd name="connsiteY1" fmla="*/ 0 h 210921"/>
              <a:gd name="connsiteX0" fmla="*/ 531535 w 531535"/>
              <a:gd name="connsiteY0" fmla="*/ 208034 h 208034"/>
              <a:gd name="connsiteX1" fmla="*/ 0 w 531535"/>
              <a:gd name="connsiteY1" fmla="*/ 0 h 208034"/>
              <a:gd name="connsiteX0" fmla="*/ 531535 w 531535"/>
              <a:gd name="connsiteY0" fmla="*/ 208034 h 208034"/>
              <a:gd name="connsiteX1" fmla="*/ 0 w 531535"/>
              <a:gd name="connsiteY1" fmla="*/ 0 h 208034"/>
              <a:gd name="connsiteX0" fmla="*/ 792700 w 792700"/>
              <a:gd name="connsiteY0" fmla="*/ 225355 h 225355"/>
              <a:gd name="connsiteX1" fmla="*/ 0 w 792700"/>
              <a:gd name="connsiteY1" fmla="*/ 0 h 225355"/>
              <a:gd name="connsiteX0" fmla="*/ 2083168 w 2083168"/>
              <a:gd name="connsiteY0" fmla="*/ 270 h 509816"/>
              <a:gd name="connsiteX1" fmla="*/ 0 w 2083168"/>
              <a:gd name="connsiteY1" fmla="*/ 505301 h 509816"/>
              <a:gd name="connsiteX0" fmla="*/ 2083168 w 2083168"/>
              <a:gd name="connsiteY0" fmla="*/ 186 h 582284"/>
              <a:gd name="connsiteX1" fmla="*/ 0 w 2083168"/>
              <a:gd name="connsiteY1" fmla="*/ 505217 h 582284"/>
              <a:gd name="connsiteX0" fmla="*/ 265791 w 480250"/>
              <a:gd name="connsiteY0" fmla="*/ 259998 h 260258"/>
              <a:gd name="connsiteX1" fmla="*/ 471669 w 480250"/>
              <a:gd name="connsiteY1" fmla="*/ 0 h 260258"/>
              <a:gd name="connsiteX0" fmla="*/ 0 w 534414"/>
              <a:gd name="connsiteY0" fmla="*/ 259998 h 259998"/>
              <a:gd name="connsiteX1" fmla="*/ 205878 w 534414"/>
              <a:gd name="connsiteY1" fmla="*/ 0 h 259998"/>
              <a:gd name="connsiteX0" fmla="*/ 0 w 459661"/>
              <a:gd name="connsiteY0" fmla="*/ 259998 h 259998"/>
              <a:gd name="connsiteX1" fmla="*/ 205878 w 459661"/>
              <a:gd name="connsiteY1" fmla="*/ 0 h 259998"/>
              <a:gd name="connsiteX0" fmla="*/ 619079 w 924027"/>
              <a:gd name="connsiteY0" fmla="*/ 251337 h 251337"/>
              <a:gd name="connsiteX1" fmla="*/ 10731 w 924027"/>
              <a:gd name="connsiteY1" fmla="*/ 0 h 251337"/>
              <a:gd name="connsiteX0" fmla="*/ 802494 w 802495"/>
              <a:gd name="connsiteY0" fmla="*/ 251337 h 251337"/>
              <a:gd name="connsiteX1" fmla="*/ 194146 w 802495"/>
              <a:gd name="connsiteY1" fmla="*/ 0 h 251337"/>
              <a:gd name="connsiteX0" fmla="*/ 1438022 w 1438021"/>
              <a:gd name="connsiteY0" fmla="*/ 154313 h 154313"/>
              <a:gd name="connsiteX1" fmla="*/ 34269 w 1438021"/>
              <a:gd name="connsiteY1" fmla="*/ 0 h 154313"/>
              <a:gd name="connsiteX0" fmla="*/ 1052150 w 1052150"/>
              <a:gd name="connsiteY0" fmla="*/ 196269 h 196269"/>
              <a:gd name="connsiteX1" fmla="*/ 80985 w 1052150"/>
              <a:gd name="connsiteY1" fmla="*/ 0 h 196269"/>
              <a:gd name="connsiteX0" fmla="*/ 476097 w 774791"/>
              <a:gd name="connsiteY0" fmla="*/ 156935 h 156935"/>
              <a:gd name="connsiteX1" fmla="*/ 774791 w 774791"/>
              <a:gd name="connsiteY1" fmla="*/ 0 h 156935"/>
              <a:gd name="connsiteX0" fmla="*/ 626428 w 925122"/>
              <a:gd name="connsiteY0" fmla="*/ 156936 h 156936"/>
              <a:gd name="connsiteX1" fmla="*/ 925122 w 925122"/>
              <a:gd name="connsiteY1" fmla="*/ 1 h 156936"/>
              <a:gd name="connsiteX0" fmla="*/ 481569 w 780263"/>
              <a:gd name="connsiteY0" fmla="*/ 156936 h 156990"/>
              <a:gd name="connsiteX1" fmla="*/ 780263 w 780263"/>
              <a:gd name="connsiteY1" fmla="*/ 1 h 156990"/>
              <a:gd name="connsiteX0" fmla="*/ 295789 w 595152"/>
              <a:gd name="connsiteY0" fmla="*/ 156935 h 157106"/>
              <a:gd name="connsiteX1" fmla="*/ 594483 w 595152"/>
              <a:gd name="connsiteY1" fmla="*/ 0 h 157106"/>
              <a:gd name="connsiteX0" fmla="*/ 431891 w 431892"/>
              <a:gd name="connsiteY0" fmla="*/ 175291 h 175418"/>
              <a:gd name="connsiteX1" fmla="*/ 186360 w 431892"/>
              <a:gd name="connsiteY1" fmla="*/ 0 h 1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892" h="175418">
                <a:moveTo>
                  <a:pt x="431891" y="175291"/>
                </a:moveTo>
                <a:cubicBezTo>
                  <a:pt x="-389090" y="178724"/>
                  <a:pt x="218651" y="112363"/>
                  <a:pt x="18636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Vrije vorm: vorm 13">
            <a:extLst>
              <a:ext uri="{FF2B5EF4-FFF2-40B4-BE49-F238E27FC236}">
                <a16:creationId xmlns:a16="http://schemas.microsoft.com/office/drawing/2014/main" id="{8968C2BA-7A21-4FC8-803F-6F37E40F7C8A}"/>
              </a:ext>
            </a:extLst>
          </p:cNvPr>
          <p:cNvSpPr/>
          <p:nvPr/>
        </p:nvSpPr>
        <p:spPr>
          <a:xfrm flipH="1">
            <a:off x="11767039" y="835645"/>
            <a:ext cx="369879" cy="129143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0 w 1100143"/>
              <a:gd name="connsiteY0" fmla="*/ 0 h 535958"/>
              <a:gd name="connsiteX1" fmla="*/ 964444 w 1100143"/>
              <a:gd name="connsiteY1" fmla="*/ 535958 h 535958"/>
              <a:gd name="connsiteX0" fmla="*/ 53086 w 329341"/>
              <a:gd name="connsiteY0" fmla="*/ 0 h 907350"/>
              <a:gd name="connsiteX1" fmla="*/ 0 w 329341"/>
              <a:gd name="connsiteY1" fmla="*/ 907350 h 907350"/>
              <a:gd name="connsiteX0" fmla="*/ 110751 w 179974"/>
              <a:gd name="connsiteY0" fmla="*/ 0 h 907350"/>
              <a:gd name="connsiteX1" fmla="*/ 57665 w 179974"/>
              <a:gd name="connsiteY1" fmla="*/ 907350 h 907350"/>
              <a:gd name="connsiteX0" fmla="*/ 1 w 379656"/>
              <a:gd name="connsiteY0" fmla="*/ 0 h 909102"/>
              <a:gd name="connsiteX1" fmla="*/ 379656 w 379656"/>
              <a:gd name="connsiteY1" fmla="*/ 909102 h 909102"/>
              <a:gd name="connsiteX0" fmla="*/ 164468 w 228115"/>
              <a:gd name="connsiteY0" fmla="*/ 0 h 907350"/>
              <a:gd name="connsiteX1" fmla="*/ 52903 w 228115"/>
              <a:gd name="connsiteY1" fmla="*/ 907350 h 907350"/>
              <a:gd name="connsiteX0" fmla="*/ 240128 w 297412"/>
              <a:gd name="connsiteY0" fmla="*/ 722915 h 761123"/>
              <a:gd name="connsiteX1" fmla="*/ 47497 w 297412"/>
              <a:gd name="connsiteY1" fmla="*/ 43869 h 761123"/>
              <a:gd name="connsiteX0" fmla="*/ 179502 w 241763"/>
              <a:gd name="connsiteY0" fmla="*/ 729826 h 767839"/>
              <a:gd name="connsiteX1" fmla="*/ 51723 w 241763"/>
              <a:gd name="connsiteY1" fmla="*/ 43650 h 767839"/>
              <a:gd name="connsiteX0" fmla="*/ 179502 w 241763"/>
              <a:gd name="connsiteY0" fmla="*/ 653957 h 694224"/>
              <a:gd name="connsiteX1" fmla="*/ 51723 w 241763"/>
              <a:gd name="connsiteY1" fmla="*/ 46209 h 694224"/>
              <a:gd name="connsiteX0" fmla="*/ 293278 w 293278"/>
              <a:gd name="connsiteY0" fmla="*/ 666449 h 666449"/>
              <a:gd name="connsiteX1" fmla="*/ 165499 w 293278"/>
              <a:gd name="connsiteY1" fmla="*/ 58701 h 666449"/>
              <a:gd name="connsiteX0" fmla="*/ 169954 w 362384"/>
              <a:gd name="connsiteY0" fmla="*/ 690058 h 690058"/>
              <a:gd name="connsiteX1" fmla="*/ 362384 w 362384"/>
              <a:gd name="connsiteY1" fmla="*/ 57356 h 690058"/>
              <a:gd name="connsiteX0" fmla="*/ 129487 w 322013"/>
              <a:gd name="connsiteY0" fmla="*/ 632702 h 632702"/>
              <a:gd name="connsiteX1" fmla="*/ 321917 w 322013"/>
              <a:gd name="connsiteY1" fmla="*/ 0 h 632702"/>
              <a:gd name="connsiteX0" fmla="*/ 215694 w 215694"/>
              <a:gd name="connsiteY0" fmla="*/ 604183 h 604183"/>
              <a:gd name="connsiteX1" fmla="*/ 67648 w 215694"/>
              <a:gd name="connsiteY1" fmla="*/ 0 h 604183"/>
              <a:gd name="connsiteX0" fmla="*/ 196749 w 196749"/>
              <a:gd name="connsiteY0" fmla="*/ 604183 h 604183"/>
              <a:gd name="connsiteX1" fmla="*/ 48703 w 196749"/>
              <a:gd name="connsiteY1" fmla="*/ 0 h 60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749" h="604183">
                <a:moveTo>
                  <a:pt x="196749" y="604183"/>
                </a:moveTo>
                <a:cubicBezTo>
                  <a:pt x="-184310" y="572191"/>
                  <a:pt x="118180" y="250289"/>
                  <a:pt x="48703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Vrije vorm: vorm 13">
            <a:extLst>
              <a:ext uri="{FF2B5EF4-FFF2-40B4-BE49-F238E27FC236}">
                <a16:creationId xmlns:a16="http://schemas.microsoft.com/office/drawing/2014/main" id="{44B8A60E-9C4D-4210-B156-93D8844C548C}"/>
              </a:ext>
            </a:extLst>
          </p:cNvPr>
          <p:cNvSpPr/>
          <p:nvPr/>
        </p:nvSpPr>
        <p:spPr>
          <a:xfrm flipH="1">
            <a:off x="9000689" y="4563418"/>
            <a:ext cx="645724" cy="628438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0 w 1100143"/>
              <a:gd name="connsiteY0" fmla="*/ 0 h 535958"/>
              <a:gd name="connsiteX1" fmla="*/ 964444 w 1100143"/>
              <a:gd name="connsiteY1" fmla="*/ 535958 h 535958"/>
              <a:gd name="connsiteX0" fmla="*/ 53086 w 329341"/>
              <a:gd name="connsiteY0" fmla="*/ 0 h 907350"/>
              <a:gd name="connsiteX1" fmla="*/ 0 w 329341"/>
              <a:gd name="connsiteY1" fmla="*/ 907350 h 907350"/>
              <a:gd name="connsiteX0" fmla="*/ 110751 w 179974"/>
              <a:gd name="connsiteY0" fmla="*/ 0 h 907350"/>
              <a:gd name="connsiteX1" fmla="*/ 57665 w 179974"/>
              <a:gd name="connsiteY1" fmla="*/ 907350 h 907350"/>
              <a:gd name="connsiteX0" fmla="*/ 1 w 379656"/>
              <a:gd name="connsiteY0" fmla="*/ 0 h 909102"/>
              <a:gd name="connsiteX1" fmla="*/ 379656 w 379656"/>
              <a:gd name="connsiteY1" fmla="*/ 909102 h 909102"/>
              <a:gd name="connsiteX0" fmla="*/ 164468 w 228115"/>
              <a:gd name="connsiteY0" fmla="*/ 0 h 907350"/>
              <a:gd name="connsiteX1" fmla="*/ 52903 w 228115"/>
              <a:gd name="connsiteY1" fmla="*/ 907350 h 907350"/>
              <a:gd name="connsiteX0" fmla="*/ 1289746 w 1314532"/>
              <a:gd name="connsiteY0" fmla="*/ 0 h 348510"/>
              <a:gd name="connsiteX1" fmla="*/ 20304 w 1314532"/>
              <a:gd name="connsiteY1" fmla="*/ 348510 h 348510"/>
              <a:gd name="connsiteX0" fmla="*/ 1296616 w 1296617"/>
              <a:gd name="connsiteY0" fmla="*/ 47381 h 395891"/>
              <a:gd name="connsiteX1" fmla="*/ 27174 w 1296617"/>
              <a:gd name="connsiteY1" fmla="*/ 395891 h 395891"/>
              <a:gd name="connsiteX0" fmla="*/ 1331051 w 1331050"/>
              <a:gd name="connsiteY0" fmla="*/ 64330 h 312984"/>
              <a:gd name="connsiteX1" fmla="*/ 26522 w 1331050"/>
              <a:gd name="connsiteY1" fmla="*/ 312984 h 312984"/>
              <a:gd name="connsiteX0" fmla="*/ 401048 w 401049"/>
              <a:gd name="connsiteY0" fmla="*/ 247120 h 247120"/>
              <a:gd name="connsiteX1" fmla="*/ 78959 w 401049"/>
              <a:gd name="connsiteY1" fmla="*/ 129637 h 247120"/>
              <a:gd name="connsiteX0" fmla="*/ 445828 w 445827"/>
              <a:gd name="connsiteY0" fmla="*/ 117483 h 117483"/>
              <a:gd name="connsiteX1" fmla="*/ 123739 w 445827"/>
              <a:gd name="connsiteY1" fmla="*/ 0 h 117483"/>
              <a:gd name="connsiteX0" fmla="*/ 638100 w 638101"/>
              <a:gd name="connsiteY0" fmla="*/ 198068 h 198068"/>
              <a:gd name="connsiteX1" fmla="*/ 93792 w 638101"/>
              <a:gd name="connsiteY1" fmla="*/ 0 h 198068"/>
              <a:gd name="connsiteX0" fmla="*/ 852492 w 852492"/>
              <a:gd name="connsiteY0" fmla="*/ 105775 h 105775"/>
              <a:gd name="connsiteX1" fmla="*/ 74464 w 852492"/>
              <a:gd name="connsiteY1" fmla="*/ 0 h 105775"/>
              <a:gd name="connsiteX0" fmla="*/ 778028 w 778028"/>
              <a:gd name="connsiteY0" fmla="*/ 107676 h 107676"/>
              <a:gd name="connsiteX1" fmla="*/ 0 w 778028"/>
              <a:gd name="connsiteY1" fmla="*/ 1901 h 107676"/>
              <a:gd name="connsiteX0" fmla="*/ 948006 w 948006"/>
              <a:gd name="connsiteY0" fmla="*/ 131235 h 131235"/>
              <a:gd name="connsiteX1" fmla="*/ 0 w 948006"/>
              <a:gd name="connsiteY1" fmla="*/ 0 h 131235"/>
              <a:gd name="connsiteX0" fmla="*/ 948006 w 948006"/>
              <a:gd name="connsiteY0" fmla="*/ 131235 h 131235"/>
              <a:gd name="connsiteX1" fmla="*/ 0 w 948006"/>
              <a:gd name="connsiteY1" fmla="*/ 0 h 131235"/>
              <a:gd name="connsiteX0" fmla="*/ 894888 w 894888"/>
              <a:gd name="connsiteY0" fmla="*/ 131235 h 131235"/>
              <a:gd name="connsiteX1" fmla="*/ 0 w 894888"/>
              <a:gd name="connsiteY1" fmla="*/ 0 h 131235"/>
              <a:gd name="connsiteX0" fmla="*/ 894888 w 914112"/>
              <a:gd name="connsiteY0" fmla="*/ 131235 h 131235"/>
              <a:gd name="connsiteX1" fmla="*/ 0 w 914112"/>
              <a:gd name="connsiteY1" fmla="*/ 0 h 131235"/>
              <a:gd name="connsiteX0" fmla="*/ 894888 w 900254"/>
              <a:gd name="connsiteY0" fmla="*/ 131235 h 131235"/>
              <a:gd name="connsiteX1" fmla="*/ 0 w 900254"/>
              <a:gd name="connsiteY1" fmla="*/ 0 h 1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0254" h="131235">
                <a:moveTo>
                  <a:pt x="894888" y="131235"/>
                </a:moveTo>
                <a:cubicBezTo>
                  <a:pt x="867393" y="23612"/>
                  <a:pt x="1113139" y="10967"/>
                  <a:pt x="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Vrije vorm: vorm 13">
            <a:extLst>
              <a:ext uri="{FF2B5EF4-FFF2-40B4-BE49-F238E27FC236}">
                <a16:creationId xmlns:a16="http://schemas.microsoft.com/office/drawing/2014/main" id="{D82DAC00-B0F0-4B96-BBE7-B5CB28233024}"/>
              </a:ext>
            </a:extLst>
          </p:cNvPr>
          <p:cNvSpPr/>
          <p:nvPr/>
        </p:nvSpPr>
        <p:spPr>
          <a:xfrm flipH="1">
            <a:off x="10489389" y="4083356"/>
            <a:ext cx="349810" cy="1238038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0 w 1100143"/>
              <a:gd name="connsiteY0" fmla="*/ 0 h 535958"/>
              <a:gd name="connsiteX1" fmla="*/ 964444 w 1100143"/>
              <a:gd name="connsiteY1" fmla="*/ 535958 h 535958"/>
              <a:gd name="connsiteX0" fmla="*/ 53086 w 329341"/>
              <a:gd name="connsiteY0" fmla="*/ 0 h 907350"/>
              <a:gd name="connsiteX1" fmla="*/ 0 w 329341"/>
              <a:gd name="connsiteY1" fmla="*/ 907350 h 907350"/>
              <a:gd name="connsiteX0" fmla="*/ 110751 w 179974"/>
              <a:gd name="connsiteY0" fmla="*/ 0 h 907350"/>
              <a:gd name="connsiteX1" fmla="*/ 57665 w 179974"/>
              <a:gd name="connsiteY1" fmla="*/ 907350 h 907350"/>
              <a:gd name="connsiteX0" fmla="*/ 1 w 379656"/>
              <a:gd name="connsiteY0" fmla="*/ 0 h 909102"/>
              <a:gd name="connsiteX1" fmla="*/ 379656 w 379656"/>
              <a:gd name="connsiteY1" fmla="*/ 909102 h 909102"/>
              <a:gd name="connsiteX0" fmla="*/ 164468 w 228115"/>
              <a:gd name="connsiteY0" fmla="*/ 0 h 907350"/>
              <a:gd name="connsiteX1" fmla="*/ 52903 w 228115"/>
              <a:gd name="connsiteY1" fmla="*/ 907350 h 907350"/>
              <a:gd name="connsiteX0" fmla="*/ 1289746 w 1314532"/>
              <a:gd name="connsiteY0" fmla="*/ 0 h 348510"/>
              <a:gd name="connsiteX1" fmla="*/ 20304 w 1314532"/>
              <a:gd name="connsiteY1" fmla="*/ 348510 h 348510"/>
              <a:gd name="connsiteX0" fmla="*/ 1296616 w 1296617"/>
              <a:gd name="connsiteY0" fmla="*/ 47381 h 395891"/>
              <a:gd name="connsiteX1" fmla="*/ 27174 w 1296617"/>
              <a:gd name="connsiteY1" fmla="*/ 395891 h 395891"/>
              <a:gd name="connsiteX0" fmla="*/ 1331051 w 1331050"/>
              <a:gd name="connsiteY0" fmla="*/ 64330 h 312984"/>
              <a:gd name="connsiteX1" fmla="*/ 26522 w 1331050"/>
              <a:gd name="connsiteY1" fmla="*/ 312984 h 312984"/>
              <a:gd name="connsiteX0" fmla="*/ 401048 w 401049"/>
              <a:gd name="connsiteY0" fmla="*/ 247120 h 247120"/>
              <a:gd name="connsiteX1" fmla="*/ 78959 w 401049"/>
              <a:gd name="connsiteY1" fmla="*/ 129637 h 247120"/>
              <a:gd name="connsiteX0" fmla="*/ 445828 w 445827"/>
              <a:gd name="connsiteY0" fmla="*/ 117483 h 117483"/>
              <a:gd name="connsiteX1" fmla="*/ 123739 w 445827"/>
              <a:gd name="connsiteY1" fmla="*/ 0 h 117483"/>
              <a:gd name="connsiteX0" fmla="*/ 638100 w 638101"/>
              <a:gd name="connsiteY0" fmla="*/ 198068 h 198068"/>
              <a:gd name="connsiteX1" fmla="*/ 93792 w 638101"/>
              <a:gd name="connsiteY1" fmla="*/ 0 h 198068"/>
              <a:gd name="connsiteX0" fmla="*/ 525847 w 525847"/>
              <a:gd name="connsiteY0" fmla="*/ 225119 h 225119"/>
              <a:gd name="connsiteX1" fmla="*/ 109023 w 525847"/>
              <a:gd name="connsiteY1" fmla="*/ 0 h 225119"/>
              <a:gd name="connsiteX0" fmla="*/ 550955 w 550955"/>
              <a:gd name="connsiteY0" fmla="*/ 225119 h 225119"/>
              <a:gd name="connsiteX1" fmla="*/ 134131 w 550955"/>
              <a:gd name="connsiteY1" fmla="*/ 0 h 225119"/>
              <a:gd name="connsiteX0" fmla="*/ 445257 w 445257"/>
              <a:gd name="connsiteY0" fmla="*/ 258536 h 258536"/>
              <a:gd name="connsiteX1" fmla="*/ 166540 w 445257"/>
              <a:gd name="connsiteY1" fmla="*/ 0 h 258536"/>
              <a:gd name="connsiteX0" fmla="*/ 487697 w 487697"/>
              <a:gd name="connsiteY0" fmla="*/ 258536 h 258536"/>
              <a:gd name="connsiteX1" fmla="*/ 208980 w 487697"/>
              <a:gd name="connsiteY1" fmla="*/ 0 h 25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7697" h="258536">
                <a:moveTo>
                  <a:pt x="487697" y="258536"/>
                </a:moveTo>
                <a:cubicBezTo>
                  <a:pt x="77752" y="254345"/>
                  <a:pt x="-218307" y="241700"/>
                  <a:pt x="20898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Vrije vorm: vorm 13">
            <a:extLst>
              <a:ext uri="{FF2B5EF4-FFF2-40B4-BE49-F238E27FC236}">
                <a16:creationId xmlns:a16="http://schemas.microsoft.com/office/drawing/2014/main" id="{E018C9D7-21F7-4901-A5CE-40C52C187374}"/>
              </a:ext>
            </a:extLst>
          </p:cNvPr>
          <p:cNvSpPr/>
          <p:nvPr/>
        </p:nvSpPr>
        <p:spPr>
          <a:xfrm flipH="1">
            <a:off x="11329130" y="5350280"/>
            <a:ext cx="664736" cy="115464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0 w 1100143"/>
              <a:gd name="connsiteY0" fmla="*/ 0 h 535958"/>
              <a:gd name="connsiteX1" fmla="*/ 964444 w 1100143"/>
              <a:gd name="connsiteY1" fmla="*/ 535958 h 535958"/>
              <a:gd name="connsiteX0" fmla="*/ 53086 w 329341"/>
              <a:gd name="connsiteY0" fmla="*/ 0 h 907350"/>
              <a:gd name="connsiteX1" fmla="*/ 0 w 329341"/>
              <a:gd name="connsiteY1" fmla="*/ 907350 h 907350"/>
              <a:gd name="connsiteX0" fmla="*/ 110751 w 179974"/>
              <a:gd name="connsiteY0" fmla="*/ 0 h 907350"/>
              <a:gd name="connsiteX1" fmla="*/ 57665 w 179974"/>
              <a:gd name="connsiteY1" fmla="*/ 907350 h 907350"/>
              <a:gd name="connsiteX0" fmla="*/ 1 w 379656"/>
              <a:gd name="connsiteY0" fmla="*/ 0 h 909102"/>
              <a:gd name="connsiteX1" fmla="*/ 379656 w 379656"/>
              <a:gd name="connsiteY1" fmla="*/ 909102 h 909102"/>
              <a:gd name="connsiteX0" fmla="*/ 164468 w 228115"/>
              <a:gd name="connsiteY0" fmla="*/ 0 h 907350"/>
              <a:gd name="connsiteX1" fmla="*/ 52903 w 228115"/>
              <a:gd name="connsiteY1" fmla="*/ 907350 h 907350"/>
              <a:gd name="connsiteX0" fmla="*/ 1289746 w 1314532"/>
              <a:gd name="connsiteY0" fmla="*/ 0 h 348510"/>
              <a:gd name="connsiteX1" fmla="*/ 20304 w 1314532"/>
              <a:gd name="connsiteY1" fmla="*/ 348510 h 348510"/>
              <a:gd name="connsiteX0" fmla="*/ 1296616 w 1296617"/>
              <a:gd name="connsiteY0" fmla="*/ 47381 h 395891"/>
              <a:gd name="connsiteX1" fmla="*/ 27174 w 1296617"/>
              <a:gd name="connsiteY1" fmla="*/ 395891 h 395891"/>
              <a:gd name="connsiteX0" fmla="*/ 1331051 w 1331050"/>
              <a:gd name="connsiteY0" fmla="*/ 64330 h 312984"/>
              <a:gd name="connsiteX1" fmla="*/ 26522 w 1331050"/>
              <a:gd name="connsiteY1" fmla="*/ 312984 h 312984"/>
              <a:gd name="connsiteX0" fmla="*/ 401048 w 401049"/>
              <a:gd name="connsiteY0" fmla="*/ 247120 h 247120"/>
              <a:gd name="connsiteX1" fmla="*/ 78959 w 401049"/>
              <a:gd name="connsiteY1" fmla="*/ 129637 h 247120"/>
              <a:gd name="connsiteX0" fmla="*/ 445828 w 445827"/>
              <a:gd name="connsiteY0" fmla="*/ 117483 h 117483"/>
              <a:gd name="connsiteX1" fmla="*/ 123739 w 445827"/>
              <a:gd name="connsiteY1" fmla="*/ 0 h 117483"/>
              <a:gd name="connsiteX0" fmla="*/ 638100 w 638101"/>
              <a:gd name="connsiteY0" fmla="*/ 198068 h 198068"/>
              <a:gd name="connsiteX1" fmla="*/ 93792 w 638101"/>
              <a:gd name="connsiteY1" fmla="*/ 0 h 198068"/>
              <a:gd name="connsiteX0" fmla="*/ 313085 w 313085"/>
              <a:gd name="connsiteY0" fmla="*/ 236258 h 236258"/>
              <a:gd name="connsiteX1" fmla="*/ 161852 w 313085"/>
              <a:gd name="connsiteY1" fmla="*/ 0 h 236258"/>
              <a:gd name="connsiteX0" fmla="*/ 773560 w 773560"/>
              <a:gd name="connsiteY0" fmla="*/ 32621 h 208647"/>
              <a:gd name="connsiteX1" fmla="*/ 80521 w 773560"/>
              <a:gd name="connsiteY1" fmla="*/ 198953 h 208647"/>
              <a:gd name="connsiteX0" fmla="*/ 705341 w 705341"/>
              <a:gd name="connsiteY0" fmla="*/ 38280 h 146202"/>
              <a:gd name="connsiteX1" fmla="*/ 86667 w 705341"/>
              <a:gd name="connsiteY1" fmla="*/ 134596 h 146202"/>
              <a:gd name="connsiteX0" fmla="*/ 618673 w 618673"/>
              <a:gd name="connsiteY0" fmla="*/ 68523 h 164839"/>
              <a:gd name="connsiteX1" fmla="*/ -1 w 618673"/>
              <a:gd name="connsiteY1" fmla="*/ 164839 h 164839"/>
              <a:gd name="connsiteX0" fmla="*/ 756782 w 756782"/>
              <a:gd name="connsiteY0" fmla="*/ 52238 h 226526"/>
              <a:gd name="connsiteX1" fmla="*/ 0 w 756782"/>
              <a:gd name="connsiteY1" fmla="*/ 226526 h 226526"/>
              <a:gd name="connsiteX0" fmla="*/ 926760 w 926760"/>
              <a:gd name="connsiteY0" fmla="*/ 43094 h 284215"/>
              <a:gd name="connsiteX1" fmla="*/ 0 w 926760"/>
              <a:gd name="connsiteY1" fmla="*/ 284215 h 284215"/>
              <a:gd name="connsiteX0" fmla="*/ 926760 w 926760"/>
              <a:gd name="connsiteY0" fmla="*/ 0 h 241121"/>
              <a:gd name="connsiteX1" fmla="*/ 0 w 926760"/>
              <a:gd name="connsiteY1" fmla="*/ 241121 h 24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760" h="241121">
                <a:moveTo>
                  <a:pt x="926760" y="0"/>
                </a:moveTo>
                <a:cubicBezTo>
                  <a:pt x="484944" y="5357"/>
                  <a:pt x="72022" y="108873"/>
                  <a:pt x="0" y="241121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311E21AE-AFC7-4453-A6A4-8D96D825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  <a:noFill/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1927F77-F928-46C7-9CFC-1806337F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465909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[newton] $&gt;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[newton] $&gt; monitor-indirect-calls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Scan data memory for code pointers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.data </a:t>
            </a:r>
            <a:r>
              <a:rPr lang="en-US" dirty="0"/>
              <a:t>| heap | stack |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.GOT </a:t>
            </a:r>
            <a:r>
              <a:rPr lang="en-US" dirty="0"/>
              <a:t>| …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Typical nginx run: </a:t>
            </a:r>
            <a:r>
              <a:rPr lang="en-US" b="1" dirty="0">
                <a:solidFill>
                  <a:schemeClr val="accent6"/>
                </a:solidFill>
              </a:rPr>
              <a:t>767</a:t>
            </a:r>
            <a:r>
              <a:rPr lang="en-US" dirty="0"/>
              <a:t> live code pointers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318F44-F505-447B-B5F8-E1856D32FA64}"/>
              </a:ext>
            </a:extLst>
          </p:cNvPr>
          <p:cNvCxnSpPr/>
          <p:nvPr/>
        </p:nvCxnSpPr>
        <p:spPr>
          <a:xfrm flipV="1">
            <a:off x="8549640" y="815340"/>
            <a:ext cx="0" cy="485394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A6FC38D-6FCE-4984-979F-28BD0392853C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Vrije vorm: vorm 13">
            <a:extLst>
              <a:ext uri="{FF2B5EF4-FFF2-40B4-BE49-F238E27FC236}">
                <a16:creationId xmlns:a16="http://schemas.microsoft.com/office/drawing/2014/main" id="{83284E31-6EB2-45BB-B86E-DCB494235733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90074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 5">
            <a:extLst>
              <a:ext uri="{FF2B5EF4-FFF2-40B4-BE49-F238E27FC236}">
                <a16:creationId xmlns:a16="http://schemas.microsoft.com/office/drawing/2014/main" id="{529FCB06-BDAF-4A31-86A5-E5974EF5D27A}"/>
              </a:ext>
            </a:extLst>
          </p:cNvPr>
          <p:cNvSpPr/>
          <p:nvPr/>
        </p:nvSpPr>
        <p:spPr>
          <a:xfrm>
            <a:off x="10201277" y="1417651"/>
            <a:ext cx="199072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-&gt;handler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121506E8-D2CF-468F-B7E3-1CE7AF1575C4}"/>
              </a:ext>
            </a:extLst>
          </p:cNvPr>
          <p:cNvSpPr/>
          <p:nvPr/>
        </p:nvSpPr>
        <p:spPr>
          <a:xfrm flipH="1">
            <a:off x="8107394" y="392065"/>
            <a:ext cx="641485" cy="61676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2450717 w 2507528"/>
              <a:gd name="connsiteY0" fmla="*/ 0 h 455373"/>
              <a:gd name="connsiteX1" fmla="*/ 0 w 2507528"/>
              <a:gd name="connsiteY1" fmla="*/ 455373 h 455373"/>
              <a:gd name="connsiteX0" fmla="*/ 614484 w 785674"/>
              <a:gd name="connsiteY0" fmla="*/ 0 h 563988"/>
              <a:gd name="connsiteX1" fmla="*/ 0 w 785674"/>
              <a:gd name="connsiteY1" fmla="*/ 563988 h 563988"/>
              <a:gd name="connsiteX0" fmla="*/ 0 w 423699"/>
              <a:gd name="connsiteY0" fmla="*/ 0 h 634062"/>
              <a:gd name="connsiteX1" fmla="*/ 87262 w 423699"/>
              <a:gd name="connsiteY1" fmla="*/ 634062 h 634062"/>
              <a:gd name="connsiteX0" fmla="*/ 895181 w 1027364"/>
              <a:gd name="connsiteY0" fmla="*/ 124153 h 166441"/>
              <a:gd name="connsiteX1" fmla="*/ 0 w 1027364"/>
              <a:gd name="connsiteY1" fmla="*/ 62731 h 166441"/>
              <a:gd name="connsiteX0" fmla="*/ 895181 w 996509"/>
              <a:gd name="connsiteY0" fmla="*/ 61422 h 164224"/>
              <a:gd name="connsiteX1" fmla="*/ 0 w 996509"/>
              <a:gd name="connsiteY1" fmla="*/ 0 h 164224"/>
              <a:gd name="connsiteX0" fmla="*/ 977051 w 1073182"/>
              <a:gd name="connsiteY0" fmla="*/ 262885 h 320972"/>
              <a:gd name="connsiteX1" fmla="*/ 0 w 1073182"/>
              <a:gd name="connsiteY1" fmla="*/ 0 h 320972"/>
              <a:gd name="connsiteX0" fmla="*/ 977051 w 977051"/>
              <a:gd name="connsiteY0" fmla="*/ 262885 h 262885"/>
              <a:gd name="connsiteX1" fmla="*/ 0 w 977051"/>
              <a:gd name="connsiteY1" fmla="*/ 0 h 262885"/>
              <a:gd name="connsiteX0" fmla="*/ 946326 w 946326"/>
              <a:gd name="connsiteY0" fmla="*/ 210921 h 210921"/>
              <a:gd name="connsiteX1" fmla="*/ 0 w 946326"/>
              <a:gd name="connsiteY1" fmla="*/ 0 h 210921"/>
              <a:gd name="connsiteX0" fmla="*/ 531535 w 531535"/>
              <a:gd name="connsiteY0" fmla="*/ 208034 h 208034"/>
              <a:gd name="connsiteX1" fmla="*/ 0 w 531535"/>
              <a:gd name="connsiteY1" fmla="*/ 0 h 208034"/>
              <a:gd name="connsiteX0" fmla="*/ 531535 w 531535"/>
              <a:gd name="connsiteY0" fmla="*/ 208034 h 208034"/>
              <a:gd name="connsiteX1" fmla="*/ 0 w 531535"/>
              <a:gd name="connsiteY1" fmla="*/ 0 h 208034"/>
              <a:gd name="connsiteX0" fmla="*/ 792700 w 792700"/>
              <a:gd name="connsiteY0" fmla="*/ 225355 h 225355"/>
              <a:gd name="connsiteX1" fmla="*/ 0 w 792700"/>
              <a:gd name="connsiteY1" fmla="*/ 0 h 225355"/>
              <a:gd name="connsiteX0" fmla="*/ 792700 w 792700"/>
              <a:gd name="connsiteY0" fmla="*/ 225355 h 225355"/>
              <a:gd name="connsiteX1" fmla="*/ 0 w 792700"/>
              <a:gd name="connsiteY1" fmla="*/ 0 h 225355"/>
              <a:gd name="connsiteX0" fmla="*/ 792700 w 792700"/>
              <a:gd name="connsiteY0" fmla="*/ 225355 h 225355"/>
              <a:gd name="connsiteX1" fmla="*/ 0 w 792700"/>
              <a:gd name="connsiteY1" fmla="*/ 0 h 225355"/>
              <a:gd name="connsiteX0" fmla="*/ 408344 w 408344"/>
              <a:gd name="connsiteY0" fmla="*/ 172001 h 172001"/>
              <a:gd name="connsiteX1" fmla="*/ 0 w 408344"/>
              <a:gd name="connsiteY1" fmla="*/ 0 h 172001"/>
              <a:gd name="connsiteX0" fmla="*/ 924479 w 924479"/>
              <a:gd name="connsiteY0" fmla="*/ 214684 h 214684"/>
              <a:gd name="connsiteX1" fmla="*/ 0 w 924479"/>
              <a:gd name="connsiteY1" fmla="*/ 0 h 214684"/>
              <a:gd name="connsiteX0" fmla="*/ 924479 w 924479"/>
              <a:gd name="connsiteY0" fmla="*/ 215502 h 215502"/>
              <a:gd name="connsiteX1" fmla="*/ 0 w 924479"/>
              <a:gd name="connsiteY1" fmla="*/ 818 h 215502"/>
              <a:gd name="connsiteX0" fmla="*/ 924479 w 924479"/>
              <a:gd name="connsiteY0" fmla="*/ 215923 h 215923"/>
              <a:gd name="connsiteX1" fmla="*/ 0 w 924479"/>
              <a:gd name="connsiteY1" fmla="*/ 1239 h 21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4479" h="215923">
                <a:moveTo>
                  <a:pt x="924479" y="215923"/>
                </a:moveTo>
                <a:cubicBezTo>
                  <a:pt x="917361" y="86627"/>
                  <a:pt x="923359" y="-12289"/>
                  <a:pt x="0" y="1239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Vrije vorm: vorm 13">
            <a:extLst>
              <a:ext uri="{FF2B5EF4-FFF2-40B4-BE49-F238E27FC236}">
                <a16:creationId xmlns:a16="http://schemas.microsoft.com/office/drawing/2014/main" id="{7FAAF9A1-5258-49D5-8139-D69401B47B62}"/>
              </a:ext>
            </a:extLst>
          </p:cNvPr>
          <p:cNvSpPr/>
          <p:nvPr/>
        </p:nvSpPr>
        <p:spPr>
          <a:xfrm flipH="1">
            <a:off x="9213922" y="621375"/>
            <a:ext cx="235839" cy="50974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2450717 w 2507528"/>
              <a:gd name="connsiteY0" fmla="*/ 0 h 455373"/>
              <a:gd name="connsiteX1" fmla="*/ 0 w 2507528"/>
              <a:gd name="connsiteY1" fmla="*/ 455373 h 455373"/>
              <a:gd name="connsiteX0" fmla="*/ 614484 w 785674"/>
              <a:gd name="connsiteY0" fmla="*/ 0 h 563988"/>
              <a:gd name="connsiteX1" fmla="*/ 0 w 785674"/>
              <a:gd name="connsiteY1" fmla="*/ 563988 h 563988"/>
              <a:gd name="connsiteX0" fmla="*/ 0 w 423699"/>
              <a:gd name="connsiteY0" fmla="*/ 0 h 634062"/>
              <a:gd name="connsiteX1" fmla="*/ 87262 w 423699"/>
              <a:gd name="connsiteY1" fmla="*/ 634062 h 634062"/>
              <a:gd name="connsiteX0" fmla="*/ 895181 w 1027364"/>
              <a:gd name="connsiteY0" fmla="*/ 124153 h 166441"/>
              <a:gd name="connsiteX1" fmla="*/ 0 w 1027364"/>
              <a:gd name="connsiteY1" fmla="*/ 62731 h 166441"/>
              <a:gd name="connsiteX0" fmla="*/ 895181 w 996509"/>
              <a:gd name="connsiteY0" fmla="*/ 61422 h 164224"/>
              <a:gd name="connsiteX1" fmla="*/ 0 w 996509"/>
              <a:gd name="connsiteY1" fmla="*/ 0 h 164224"/>
              <a:gd name="connsiteX0" fmla="*/ 977051 w 1073182"/>
              <a:gd name="connsiteY0" fmla="*/ 262885 h 320972"/>
              <a:gd name="connsiteX1" fmla="*/ 0 w 1073182"/>
              <a:gd name="connsiteY1" fmla="*/ 0 h 320972"/>
              <a:gd name="connsiteX0" fmla="*/ 977051 w 977051"/>
              <a:gd name="connsiteY0" fmla="*/ 262885 h 262885"/>
              <a:gd name="connsiteX1" fmla="*/ 0 w 977051"/>
              <a:gd name="connsiteY1" fmla="*/ 0 h 262885"/>
              <a:gd name="connsiteX0" fmla="*/ 946326 w 946326"/>
              <a:gd name="connsiteY0" fmla="*/ 210921 h 210921"/>
              <a:gd name="connsiteX1" fmla="*/ 0 w 946326"/>
              <a:gd name="connsiteY1" fmla="*/ 0 h 210921"/>
              <a:gd name="connsiteX0" fmla="*/ 531535 w 531535"/>
              <a:gd name="connsiteY0" fmla="*/ 208034 h 208034"/>
              <a:gd name="connsiteX1" fmla="*/ 0 w 531535"/>
              <a:gd name="connsiteY1" fmla="*/ 0 h 208034"/>
              <a:gd name="connsiteX0" fmla="*/ 531535 w 531535"/>
              <a:gd name="connsiteY0" fmla="*/ 208034 h 208034"/>
              <a:gd name="connsiteX1" fmla="*/ 0 w 531535"/>
              <a:gd name="connsiteY1" fmla="*/ 0 h 208034"/>
              <a:gd name="connsiteX0" fmla="*/ 792700 w 792700"/>
              <a:gd name="connsiteY0" fmla="*/ 225355 h 225355"/>
              <a:gd name="connsiteX1" fmla="*/ 0 w 792700"/>
              <a:gd name="connsiteY1" fmla="*/ 0 h 225355"/>
              <a:gd name="connsiteX0" fmla="*/ 2083168 w 2083168"/>
              <a:gd name="connsiteY0" fmla="*/ 270 h 509816"/>
              <a:gd name="connsiteX1" fmla="*/ 0 w 2083168"/>
              <a:gd name="connsiteY1" fmla="*/ 505301 h 509816"/>
              <a:gd name="connsiteX0" fmla="*/ 2083168 w 2083168"/>
              <a:gd name="connsiteY0" fmla="*/ 186 h 582284"/>
              <a:gd name="connsiteX1" fmla="*/ 0 w 2083168"/>
              <a:gd name="connsiteY1" fmla="*/ 505217 h 582284"/>
              <a:gd name="connsiteX0" fmla="*/ 265791 w 480250"/>
              <a:gd name="connsiteY0" fmla="*/ 259998 h 260258"/>
              <a:gd name="connsiteX1" fmla="*/ 471669 w 480250"/>
              <a:gd name="connsiteY1" fmla="*/ 0 h 260258"/>
              <a:gd name="connsiteX0" fmla="*/ 0 w 534414"/>
              <a:gd name="connsiteY0" fmla="*/ 259998 h 259998"/>
              <a:gd name="connsiteX1" fmla="*/ 205878 w 534414"/>
              <a:gd name="connsiteY1" fmla="*/ 0 h 259998"/>
              <a:gd name="connsiteX0" fmla="*/ 0 w 459661"/>
              <a:gd name="connsiteY0" fmla="*/ 259998 h 259998"/>
              <a:gd name="connsiteX1" fmla="*/ 205878 w 459661"/>
              <a:gd name="connsiteY1" fmla="*/ 0 h 259998"/>
              <a:gd name="connsiteX0" fmla="*/ 619079 w 924027"/>
              <a:gd name="connsiteY0" fmla="*/ 251337 h 251337"/>
              <a:gd name="connsiteX1" fmla="*/ 10731 w 924027"/>
              <a:gd name="connsiteY1" fmla="*/ 0 h 251337"/>
              <a:gd name="connsiteX0" fmla="*/ 802494 w 802495"/>
              <a:gd name="connsiteY0" fmla="*/ 251337 h 251337"/>
              <a:gd name="connsiteX1" fmla="*/ 194146 w 802495"/>
              <a:gd name="connsiteY1" fmla="*/ 0 h 251337"/>
              <a:gd name="connsiteX0" fmla="*/ 1438022 w 1438021"/>
              <a:gd name="connsiteY0" fmla="*/ 154313 h 154313"/>
              <a:gd name="connsiteX1" fmla="*/ 34269 w 1438021"/>
              <a:gd name="connsiteY1" fmla="*/ 0 h 154313"/>
              <a:gd name="connsiteX0" fmla="*/ 1052150 w 1052150"/>
              <a:gd name="connsiteY0" fmla="*/ 196269 h 196269"/>
              <a:gd name="connsiteX1" fmla="*/ 80985 w 1052150"/>
              <a:gd name="connsiteY1" fmla="*/ 0 h 196269"/>
              <a:gd name="connsiteX0" fmla="*/ 476097 w 774791"/>
              <a:gd name="connsiteY0" fmla="*/ 156935 h 156935"/>
              <a:gd name="connsiteX1" fmla="*/ 774791 w 774791"/>
              <a:gd name="connsiteY1" fmla="*/ 0 h 156935"/>
              <a:gd name="connsiteX0" fmla="*/ 626428 w 925122"/>
              <a:gd name="connsiteY0" fmla="*/ 156936 h 156936"/>
              <a:gd name="connsiteX1" fmla="*/ 925122 w 925122"/>
              <a:gd name="connsiteY1" fmla="*/ 1 h 156936"/>
              <a:gd name="connsiteX0" fmla="*/ 481569 w 780263"/>
              <a:gd name="connsiteY0" fmla="*/ 156936 h 156990"/>
              <a:gd name="connsiteX1" fmla="*/ 780263 w 780263"/>
              <a:gd name="connsiteY1" fmla="*/ 1 h 156990"/>
              <a:gd name="connsiteX0" fmla="*/ 295789 w 595152"/>
              <a:gd name="connsiteY0" fmla="*/ 156935 h 157106"/>
              <a:gd name="connsiteX1" fmla="*/ 594483 w 595152"/>
              <a:gd name="connsiteY1" fmla="*/ 0 h 157106"/>
              <a:gd name="connsiteX0" fmla="*/ 431891 w 431892"/>
              <a:gd name="connsiteY0" fmla="*/ 175291 h 175418"/>
              <a:gd name="connsiteX1" fmla="*/ 186360 w 431892"/>
              <a:gd name="connsiteY1" fmla="*/ 0 h 1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892" h="175418">
                <a:moveTo>
                  <a:pt x="431891" y="175291"/>
                </a:moveTo>
                <a:cubicBezTo>
                  <a:pt x="-389090" y="178724"/>
                  <a:pt x="218651" y="112363"/>
                  <a:pt x="18636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Vrije vorm: vorm 13">
            <a:extLst>
              <a:ext uri="{FF2B5EF4-FFF2-40B4-BE49-F238E27FC236}">
                <a16:creationId xmlns:a16="http://schemas.microsoft.com/office/drawing/2014/main" id="{8968C2BA-7A21-4FC8-803F-6F37E40F7C8A}"/>
              </a:ext>
            </a:extLst>
          </p:cNvPr>
          <p:cNvSpPr/>
          <p:nvPr/>
        </p:nvSpPr>
        <p:spPr>
          <a:xfrm flipH="1">
            <a:off x="11767039" y="835645"/>
            <a:ext cx="369879" cy="129143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0 w 1100143"/>
              <a:gd name="connsiteY0" fmla="*/ 0 h 535958"/>
              <a:gd name="connsiteX1" fmla="*/ 964444 w 1100143"/>
              <a:gd name="connsiteY1" fmla="*/ 535958 h 535958"/>
              <a:gd name="connsiteX0" fmla="*/ 53086 w 329341"/>
              <a:gd name="connsiteY0" fmla="*/ 0 h 907350"/>
              <a:gd name="connsiteX1" fmla="*/ 0 w 329341"/>
              <a:gd name="connsiteY1" fmla="*/ 907350 h 907350"/>
              <a:gd name="connsiteX0" fmla="*/ 110751 w 179974"/>
              <a:gd name="connsiteY0" fmla="*/ 0 h 907350"/>
              <a:gd name="connsiteX1" fmla="*/ 57665 w 179974"/>
              <a:gd name="connsiteY1" fmla="*/ 907350 h 907350"/>
              <a:gd name="connsiteX0" fmla="*/ 1 w 379656"/>
              <a:gd name="connsiteY0" fmla="*/ 0 h 909102"/>
              <a:gd name="connsiteX1" fmla="*/ 379656 w 379656"/>
              <a:gd name="connsiteY1" fmla="*/ 909102 h 909102"/>
              <a:gd name="connsiteX0" fmla="*/ 164468 w 228115"/>
              <a:gd name="connsiteY0" fmla="*/ 0 h 907350"/>
              <a:gd name="connsiteX1" fmla="*/ 52903 w 228115"/>
              <a:gd name="connsiteY1" fmla="*/ 907350 h 907350"/>
              <a:gd name="connsiteX0" fmla="*/ 240128 w 297412"/>
              <a:gd name="connsiteY0" fmla="*/ 722915 h 761123"/>
              <a:gd name="connsiteX1" fmla="*/ 47497 w 297412"/>
              <a:gd name="connsiteY1" fmla="*/ 43869 h 761123"/>
              <a:gd name="connsiteX0" fmla="*/ 179502 w 241763"/>
              <a:gd name="connsiteY0" fmla="*/ 729826 h 767839"/>
              <a:gd name="connsiteX1" fmla="*/ 51723 w 241763"/>
              <a:gd name="connsiteY1" fmla="*/ 43650 h 767839"/>
              <a:gd name="connsiteX0" fmla="*/ 179502 w 241763"/>
              <a:gd name="connsiteY0" fmla="*/ 653957 h 694224"/>
              <a:gd name="connsiteX1" fmla="*/ 51723 w 241763"/>
              <a:gd name="connsiteY1" fmla="*/ 46209 h 694224"/>
              <a:gd name="connsiteX0" fmla="*/ 293278 w 293278"/>
              <a:gd name="connsiteY0" fmla="*/ 666449 h 666449"/>
              <a:gd name="connsiteX1" fmla="*/ 165499 w 293278"/>
              <a:gd name="connsiteY1" fmla="*/ 58701 h 666449"/>
              <a:gd name="connsiteX0" fmla="*/ 169954 w 362384"/>
              <a:gd name="connsiteY0" fmla="*/ 690058 h 690058"/>
              <a:gd name="connsiteX1" fmla="*/ 362384 w 362384"/>
              <a:gd name="connsiteY1" fmla="*/ 57356 h 690058"/>
              <a:gd name="connsiteX0" fmla="*/ 129487 w 322013"/>
              <a:gd name="connsiteY0" fmla="*/ 632702 h 632702"/>
              <a:gd name="connsiteX1" fmla="*/ 321917 w 322013"/>
              <a:gd name="connsiteY1" fmla="*/ 0 h 632702"/>
              <a:gd name="connsiteX0" fmla="*/ 215694 w 215694"/>
              <a:gd name="connsiteY0" fmla="*/ 604183 h 604183"/>
              <a:gd name="connsiteX1" fmla="*/ 67648 w 215694"/>
              <a:gd name="connsiteY1" fmla="*/ 0 h 604183"/>
              <a:gd name="connsiteX0" fmla="*/ 196749 w 196749"/>
              <a:gd name="connsiteY0" fmla="*/ 604183 h 604183"/>
              <a:gd name="connsiteX1" fmla="*/ 48703 w 196749"/>
              <a:gd name="connsiteY1" fmla="*/ 0 h 60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749" h="604183">
                <a:moveTo>
                  <a:pt x="196749" y="604183"/>
                </a:moveTo>
                <a:cubicBezTo>
                  <a:pt x="-184310" y="572191"/>
                  <a:pt x="118180" y="250289"/>
                  <a:pt x="48703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Vrije vorm: vorm 13">
            <a:extLst>
              <a:ext uri="{FF2B5EF4-FFF2-40B4-BE49-F238E27FC236}">
                <a16:creationId xmlns:a16="http://schemas.microsoft.com/office/drawing/2014/main" id="{44B8A60E-9C4D-4210-B156-93D8844C548C}"/>
              </a:ext>
            </a:extLst>
          </p:cNvPr>
          <p:cNvSpPr/>
          <p:nvPr/>
        </p:nvSpPr>
        <p:spPr>
          <a:xfrm flipH="1">
            <a:off x="9000689" y="4563418"/>
            <a:ext cx="645724" cy="628438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0 w 1100143"/>
              <a:gd name="connsiteY0" fmla="*/ 0 h 535958"/>
              <a:gd name="connsiteX1" fmla="*/ 964444 w 1100143"/>
              <a:gd name="connsiteY1" fmla="*/ 535958 h 535958"/>
              <a:gd name="connsiteX0" fmla="*/ 53086 w 329341"/>
              <a:gd name="connsiteY0" fmla="*/ 0 h 907350"/>
              <a:gd name="connsiteX1" fmla="*/ 0 w 329341"/>
              <a:gd name="connsiteY1" fmla="*/ 907350 h 907350"/>
              <a:gd name="connsiteX0" fmla="*/ 110751 w 179974"/>
              <a:gd name="connsiteY0" fmla="*/ 0 h 907350"/>
              <a:gd name="connsiteX1" fmla="*/ 57665 w 179974"/>
              <a:gd name="connsiteY1" fmla="*/ 907350 h 907350"/>
              <a:gd name="connsiteX0" fmla="*/ 1 w 379656"/>
              <a:gd name="connsiteY0" fmla="*/ 0 h 909102"/>
              <a:gd name="connsiteX1" fmla="*/ 379656 w 379656"/>
              <a:gd name="connsiteY1" fmla="*/ 909102 h 909102"/>
              <a:gd name="connsiteX0" fmla="*/ 164468 w 228115"/>
              <a:gd name="connsiteY0" fmla="*/ 0 h 907350"/>
              <a:gd name="connsiteX1" fmla="*/ 52903 w 228115"/>
              <a:gd name="connsiteY1" fmla="*/ 907350 h 907350"/>
              <a:gd name="connsiteX0" fmla="*/ 1289746 w 1314532"/>
              <a:gd name="connsiteY0" fmla="*/ 0 h 348510"/>
              <a:gd name="connsiteX1" fmla="*/ 20304 w 1314532"/>
              <a:gd name="connsiteY1" fmla="*/ 348510 h 348510"/>
              <a:gd name="connsiteX0" fmla="*/ 1296616 w 1296617"/>
              <a:gd name="connsiteY0" fmla="*/ 47381 h 395891"/>
              <a:gd name="connsiteX1" fmla="*/ 27174 w 1296617"/>
              <a:gd name="connsiteY1" fmla="*/ 395891 h 395891"/>
              <a:gd name="connsiteX0" fmla="*/ 1331051 w 1331050"/>
              <a:gd name="connsiteY0" fmla="*/ 64330 h 312984"/>
              <a:gd name="connsiteX1" fmla="*/ 26522 w 1331050"/>
              <a:gd name="connsiteY1" fmla="*/ 312984 h 312984"/>
              <a:gd name="connsiteX0" fmla="*/ 401048 w 401049"/>
              <a:gd name="connsiteY0" fmla="*/ 247120 h 247120"/>
              <a:gd name="connsiteX1" fmla="*/ 78959 w 401049"/>
              <a:gd name="connsiteY1" fmla="*/ 129637 h 247120"/>
              <a:gd name="connsiteX0" fmla="*/ 445828 w 445827"/>
              <a:gd name="connsiteY0" fmla="*/ 117483 h 117483"/>
              <a:gd name="connsiteX1" fmla="*/ 123739 w 445827"/>
              <a:gd name="connsiteY1" fmla="*/ 0 h 117483"/>
              <a:gd name="connsiteX0" fmla="*/ 638100 w 638101"/>
              <a:gd name="connsiteY0" fmla="*/ 198068 h 198068"/>
              <a:gd name="connsiteX1" fmla="*/ 93792 w 638101"/>
              <a:gd name="connsiteY1" fmla="*/ 0 h 198068"/>
              <a:gd name="connsiteX0" fmla="*/ 852492 w 852492"/>
              <a:gd name="connsiteY0" fmla="*/ 105775 h 105775"/>
              <a:gd name="connsiteX1" fmla="*/ 74464 w 852492"/>
              <a:gd name="connsiteY1" fmla="*/ 0 h 105775"/>
              <a:gd name="connsiteX0" fmla="*/ 778028 w 778028"/>
              <a:gd name="connsiteY0" fmla="*/ 107676 h 107676"/>
              <a:gd name="connsiteX1" fmla="*/ 0 w 778028"/>
              <a:gd name="connsiteY1" fmla="*/ 1901 h 107676"/>
              <a:gd name="connsiteX0" fmla="*/ 948006 w 948006"/>
              <a:gd name="connsiteY0" fmla="*/ 131235 h 131235"/>
              <a:gd name="connsiteX1" fmla="*/ 0 w 948006"/>
              <a:gd name="connsiteY1" fmla="*/ 0 h 131235"/>
              <a:gd name="connsiteX0" fmla="*/ 948006 w 948006"/>
              <a:gd name="connsiteY0" fmla="*/ 131235 h 131235"/>
              <a:gd name="connsiteX1" fmla="*/ 0 w 948006"/>
              <a:gd name="connsiteY1" fmla="*/ 0 h 131235"/>
              <a:gd name="connsiteX0" fmla="*/ 894888 w 894888"/>
              <a:gd name="connsiteY0" fmla="*/ 131235 h 131235"/>
              <a:gd name="connsiteX1" fmla="*/ 0 w 894888"/>
              <a:gd name="connsiteY1" fmla="*/ 0 h 131235"/>
              <a:gd name="connsiteX0" fmla="*/ 894888 w 914112"/>
              <a:gd name="connsiteY0" fmla="*/ 131235 h 131235"/>
              <a:gd name="connsiteX1" fmla="*/ 0 w 914112"/>
              <a:gd name="connsiteY1" fmla="*/ 0 h 131235"/>
              <a:gd name="connsiteX0" fmla="*/ 894888 w 900254"/>
              <a:gd name="connsiteY0" fmla="*/ 131235 h 131235"/>
              <a:gd name="connsiteX1" fmla="*/ 0 w 900254"/>
              <a:gd name="connsiteY1" fmla="*/ 0 h 1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0254" h="131235">
                <a:moveTo>
                  <a:pt x="894888" y="131235"/>
                </a:moveTo>
                <a:cubicBezTo>
                  <a:pt x="867393" y="23612"/>
                  <a:pt x="1113139" y="10967"/>
                  <a:pt x="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Vrije vorm: vorm 13">
            <a:extLst>
              <a:ext uri="{FF2B5EF4-FFF2-40B4-BE49-F238E27FC236}">
                <a16:creationId xmlns:a16="http://schemas.microsoft.com/office/drawing/2014/main" id="{D82DAC00-B0F0-4B96-BBE7-B5CB28233024}"/>
              </a:ext>
            </a:extLst>
          </p:cNvPr>
          <p:cNvSpPr/>
          <p:nvPr/>
        </p:nvSpPr>
        <p:spPr>
          <a:xfrm flipH="1">
            <a:off x="10489389" y="4083356"/>
            <a:ext cx="349810" cy="1238038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0 w 1100143"/>
              <a:gd name="connsiteY0" fmla="*/ 0 h 535958"/>
              <a:gd name="connsiteX1" fmla="*/ 964444 w 1100143"/>
              <a:gd name="connsiteY1" fmla="*/ 535958 h 535958"/>
              <a:gd name="connsiteX0" fmla="*/ 53086 w 329341"/>
              <a:gd name="connsiteY0" fmla="*/ 0 h 907350"/>
              <a:gd name="connsiteX1" fmla="*/ 0 w 329341"/>
              <a:gd name="connsiteY1" fmla="*/ 907350 h 907350"/>
              <a:gd name="connsiteX0" fmla="*/ 110751 w 179974"/>
              <a:gd name="connsiteY0" fmla="*/ 0 h 907350"/>
              <a:gd name="connsiteX1" fmla="*/ 57665 w 179974"/>
              <a:gd name="connsiteY1" fmla="*/ 907350 h 907350"/>
              <a:gd name="connsiteX0" fmla="*/ 1 w 379656"/>
              <a:gd name="connsiteY0" fmla="*/ 0 h 909102"/>
              <a:gd name="connsiteX1" fmla="*/ 379656 w 379656"/>
              <a:gd name="connsiteY1" fmla="*/ 909102 h 909102"/>
              <a:gd name="connsiteX0" fmla="*/ 164468 w 228115"/>
              <a:gd name="connsiteY0" fmla="*/ 0 h 907350"/>
              <a:gd name="connsiteX1" fmla="*/ 52903 w 228115"/>
              <a:gd name="connsiteY1" fmla="*/ 907350 h 907350"/>
              <a:gd name="connsiteX0" fmla="*/ 1289746 w 1314532"/>
              <a:gd name="connsiteY0" fmla="*/ 0 h 348510"/>
              <a:gd name="connsiteX1" fmla="*/ 20304 w 1314532"/>
              <a:gd name="connsiteY1" fmla="*/ 348510 h 348510"/>
              <a:gd name="connsiteX0" fmla="*/ 1296616 w 1296617"/>
              <a:gd name="connsiteY0" fmla="*/ 47381 h 395891"/>
              <a:gd name="connsiteX1" fmla="*/ 27174 w 1296617"/>
              <a:gd name="connsiteY1" fmla="*/ 395891 h 395891"/>
              <a:gd name="connsiteX0" fmla="*/ 1331051 w 1331050"/>
              <a:gd name="connsiteY0" fmla="*/ 64330 h 312984"/>
              <a:gd name="connsiteX1" fmla="*/ 26522 w 1331050"/>
              <a:gd name="connsiteY1" fmla="*/ 312984 h 312984"/>
              <a:gd name="connsiteX0" fmla="*/ 401048 w 401049"/>
              <a:gd name="connsiteY0" fmla="*/ 247120 h 247120"/>
              <a:gd name="connsiteX1" fmla="*/ 78959 w 401049"/>
              <a:gd name="connsiteY1" fmla="*/ 129637 h 247120"/>
              <a:gd name="connsiteX0" fmla="*/ 445828 w 445827"/>
              <a:gd name="connsiteY0" fmla="*/ 117483 h 117483"/>
              <a:gd name="connsiteX1" fmla="*/ 123739 w 445827"/>
              <a:gd name="connsiteY1" fmla="*/ 0 h 117483"/>
              <a:gd name="connsiteX0" fmla="*/ 638100 w 638101"/>
              <a:gd name="connsiteY0" fmla="*/ 198068 h 198068"/>
              <a:gd name="connsiteX1" fmla="*/ 93792 w 638101"/>
              <a:gd name="connsiteY1" fmla="*/ 0 h 198068"/>
              <a:gd name="connsiteX0" fmla="*/ 525847 w 525847"/>
              <a:gd name="connsiteY0" fmla="*/ 225119 h 225119"/>
              <a:gd name="connsiteX1" fmla="*/ 109023 w 525847"/>
              <a:gd name="connsiteY1" fmla="*/ 0 h 225119"/>
              <a:gd name="connsiteX0" fmla="*/ 550955 w 550955"/>
              <a:gd name="connsiteY0" fmla="*/ 225119 h 225119"/>
              <a:gd name="connsiteX1" fmla="*/ 134131 w 550955"/>
              <a:gd name="connsiteY1" fmla="*/ 0 h 225119"/>
              <a:gd name="connsiteX0" fmla="*/ 445257 w 445257"/>
              <a:gd name="connsiteY0" fmla="*/ 258536 h 258536"/>
              <a:gd name="connsiteX1" fmla="*/ 166540 w 445257"/>
              <a:gd name="connsiteY1" fmla="*/ 0 h 258536"/>
              <a:gd name="connsiteX0" fmla="*/ 487697 w 487697"/>
              <a:gd name="connsiteY0" fmla="*/ 258536 h 258536"/>
              <a:gd name="connsiteX1" fmla="*/ 208980 w 487697"/>
              <a:gd name="connsiteY1" fmla="*/ 0 h 25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7697" h="258536">
                <a:moveTo>
                  <a:pt x="487697" y="258536"/>
                </a:moveTo>
                <a:cubicBezTo>
                  <a:pt x="77752" y="254345"/>
                  <a:pt x="-218307" y="241700"/>
                  <a:pt x="20898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Vrije vorm: vorm 13">
            <a:extLst>
              <a:ext uri="{FF2B5EF4-FFF2-40B4-BE49-F238E27FC236}">
                <a16:creationId xmlns:a16="http://schemas.microsoft.com/office/drawing/2014/main" id="{E018C9D7-21F7-4901-A5CE-40C52C187374}"/>
              </a:ext>
            </a:extLst>
          </p:cNvPr>
          <p:cNvSpPr/>
          <p:nvPr/>
        </p:nvSpPr>
        <p:spPr>
          <a:xfrm flipH="1">
            <a:off x="11329130" y="5350280"/>
            <a:ext cx="664736" cy="115464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0 w 1100143"/>
              <a:gd name="connsiteY0" fmla="*/ 0 h 535958"/>
              <a:gd name="connsiteX1" fmla="*/ 964444 w 1100143"/>
              <a:gd name="connsiteY1" fmla="*/ 535958 h 535958"/>
              <a:gd name="connsiteX0" fmla="*/ 53086 w 329341"/>
              <a:gd name="connsiteY0" fmla="*/ 0 h 907350"/>
              <a:gd name="connsiteX1" fmla="*/ 0 w 329341"/>
              <a:gd name="connsiteY1" fmla="*/ 907350 h 907350"/>
              <a:gd name="connsiteX0" fmla="*/ 110751 w 179974"/>
              <a:gd name="connsiteY0" fmla="*/ 0 h 907350"/>
              <a:gd name="connsiteX1" fmla="*/ 57665 w 179974"/>
              <a:gd name="connsiteY1" fmla="*/ 907350 h 907350"/>
              <a:gd name="connsiteX0" fmla="*/ 1 w 379656"/>
              <a:gd name="connsiteY0" fmla="*/ 0 h 909102"/>
              <a:gd name="connsiteX1" fmla="*/ 379656 w 379656"/>
              <a:gd name="connsiteY1" fmla="*/ 909102 h 909102"/>
              <a:gd name="connsiteX0" fmla="*/ 164468 w 228115"/>
              <a:gd name="connsiteY0" fmla="*/ 0 h 907350"/>
              <a:gd name="connsiteX1" fmla="*/ 52903 w 228115"/>
              <a:gd name="connsiteY1" fmla="*/ 907350 h 907350"/>
              <a:gd name="connsiteX0" fmla="*/ 1289746 w 1314532"/>
              <a:gd name="connsiteY0" fmla="*/ 0 h 348510"/>
              <a:gd name="connsiteX1" fmla="*/ 20304 w 1314532"/>
              <a:gd name="connsiteY1" fmla="*/ 348510 h 348510"/>
              <a:gd name="connsiteX0" fmla="*/ 1296616 w 1296617"/>
              <a:gd name="connsiteY0" fmla="*/ 47381 h 395891"/>
              <a:gd name="connsiteX1" fmla="*/ 27174 w 1296617"/>
              <a:gd name="connsiteY1" fmla="*/ 395891 h 395891"/>
              <a:gd name="connsiteX0" fmla="*/ 1331051 w 1331050"/>
              <a:gd name="connsiteY0" fmla="*/ 64330 h 312984"/>
              <a:gd name="connsiteX1" fmla="*/ 26522 w 1331050"/>
              <a:gd name="connsiteY1" fmla="*/ 312984 h 312984"/>
              <a:gd name="connsiteX0" fmla="*/ 401048 w 401049"/>
              <a:gd name="connsiteY0" fmla="*/ 247120 h 247120"/>
              <a:gd name="connsiteX1" fmla="*/ 78959 w 401049"/>
              <a:gd name="connsiteY1" fmla="*/ 129637 h 247120"/>
              <a:gd name="connsiteX0" fmla="*/ 445828 w 445827"/>
              <a:gd name="connsiteY0" fmla="*/ 117483 h 117483"/>
              <a:gd name="connsiteX1" fmla="*/ 123739 w 445827"/>
              <a:gd name="connsiteY1" fmla="*/ 0 h 117483"/>
              <a:gd name="connsiteX0" fmla="*/ 638100 w 638101"/>
              <a:gd name="connsiteY0" fmla="*/ 198068 h 198068"/>
              <a:gd name="connsiteX1" fmla="*/ 93792 w 638101"/>
              <a:gd name="connsiteY1" fmla="*/ 0 h 198068"/>
              <a:gd name="connsiteX0" fmla="*/ 313085 w 313085"/>
              <a:gd name="connsiteY0" fmla="*/ 236258 h 236258"/>
              <a:gd name="connsiteX1" fmla="*/ 161852 w 313085"/>
              <a:gd name="connsiteY1" fmla="*/ 0 h 236258"/>
              <a:gd name="connsiteX0" fmla="*/ 773560 w 773560"/>
              <a:gd name="connsiteY0" fmla="*/ 32621 h 208647"/>
              <a:gd name="connsiteX1" fmla="*/ 80521 w 773560"/>
              <a:gd name="connsiteY1" fmla="*/ 198953 h 208647"/>
              <a:gd name="connsiteX0" fmla="*/ 705341 w 705341"/>
              <a:gd name="connsiteY0" fmla="*/ 38280 h 146202"/>
              <a:gd name="connsiteX1" fmla="*/ 86667 w 705341"/>
              <a:gd name="connsiteY1" fmla="*/ 134596 h 146202"/>
              <a:gd name="connsiteX0" fmla="*/ 618673 w 618673"/>
              <a:gd name="connsiteY0" fmla="*/ 68523 h 164839"/>
              <a:gd name="connsiteX1" fmla="*/ -1 w 618673"/>
              <a:gd name="connsiteY1" fmla="*/ 164839 h 164839"/>
              <a:gd name="connsiteX0" fmla="*/ 756782 w 756782"/>
              <a:gd name="connsiteY0" fmla="*/ 52238 h 226526"/>
              <a:gd name="connsiteX1" fmla="*/ 0 w 756782"/>
              <a:gd name="connsiteY1" fmla="*/ 226526 h 226526"/>
              <a:gd name="connsiteX0" fmla="*/ 926760 w 926760"/>
              <a:gd name="connsiteY0" fmla="*/ 43094 h 284215"/>
              <a:gd name="connsiteX1" fmla="*/ 0 w 926760"/>
              <a:gd name="connsiteY1" fmla="*/ 284215 h 284215"/>
              <a:gd name="connsiteX0" fmla="*/ 926760 w 926760"/>
              <a:gd name="connsiteY0" fmla="*/ 0 h 241121"/>
              <a:gd name="connsiteX1" fmla="*/ 0 w 926760"/>
              <a:gd name="connsiteY1" fmla="*/ 241121 h 24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760" h="241121">
                <a:moveTo>
                  <a:pt x="926760" y="0"/>
                </a:moveTo>
                <a:cubicBezTo>
                  <a:pt x="484944" y="5357"/>
                  <a:pt x="72022" y="108873"/>
                  <a:pt x="0" y="241121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311E21AE-AFC7-4453-A6A4-8D96D825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  <a:noFill/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1927F77-F928-46C7-9CFC-1806337F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324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[newton] $&gt;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[newton] $&gt; monitor-indirect-calls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Scan data memory for code pointers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.data </a:t>
            </a:r>
            <a:r>
              <a:rPr lang="en-US" dirty="0"/>
              <a:t>| heap | stack |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.GOT </a:t>
            </a:r>
            <a:r>
              <a:rPr lang="en-US" dirty="0"/>
              <a:t>| …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Typical nginx run: </a:t>
            </a:r>
            <a:r>
              <a:rPr lang="en-US" b="1" dirty="0">
                <a:solidFill>
                  <a:schemeClr val="accent6"/>
                </a:solidFill>
              </a:rPr>
              <a:t>767</a:t>
            </a:r>
            <a:r>
              <a:rPr lang="en-US" dirty="0"/>
              <a:t> live code pointers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Including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mprotect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318F44-F505-447B-B5F8-E1856D32FA64}"/>
              </a:ext>
            </a:extLst>
          </p:cNvPr>
          <p:cNvCxnSpPr/>
          <p:nvPr/>
        </p:nvCxnSpPr>
        <p:spPr>
          <a:xfrm flipV="1">
            <a:off x="8549640" y="815340"/>
            <a:ext cx="0" cy="485394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501D07CD-E29B-4CB2-A406-25CA00473566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Vrije vorm: vorm 13">
            <a:extLst>
              <a:ext uri="{FF2B5EF4-FFF2-40B4-BE49-F238E27FC236}">
                <a16:creationId xmlns:a16="http://schemas.microsoft.com/office/drawing/2014/main" id="{4D669E96-36A8-4919-A7E2-2C6BD4D38F67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179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41512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24BEAD98-061E-41A2-9762-845FA028B636}"/>
              </a:ext>
            </a:extLst>
          </p:cNvPr>
          <p:cNvSpPr txBox="1">
            <a:spLocks/>
          </p:cNvSpPr>
          <p:nvPr/>
        </p:nvSpPr>
        <p:spPr>
          <a:xfrm>
            <a:off x="763193" y="4414133"/>
            <a:ext cx="7460981" cy="19368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Minimal set of interaction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Server is stable</a:t>
            </a:r>
          </a:p>
          <a:p>
            <a:r>
              <a:rPr lang="en-US" sz="4000" dirty="0">
                <a:solidFill>
                  <a:schemeClr val="bg1"/>
                </a:solidFill>
              </a:rPr>
              <a:t>Only long-lived data in memory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819C16F5-384D-4824-BFD6-77028CA4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67C250-B1A9-440D-A0E9-C83B077C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931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800" dirty="0"/>
          </a:p>
        </p:txBody>
      </p: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D0664026-1AE8-4E1B-9289-6B6F72A6E492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9F5C935-3AE7-4520-858C-4D1F92F25D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en-US" sz="6000" b="1" dirty="0">
                <a:solidFill>
                  <a:schemeClr val="tx1"/>
                </a:solidFill>
              </a:rPr>
              <a:t>Quiescent State</a:t>
            </a:r>
          </a:p>
          <a:p>
            <a:pPr algn="ctr">
              <a:spcBef>
                <a:spcPts val="1000"/>
              </a:spcBef>
            </a:pPr>
            <a:r>
              <a:rPr lang="en-US" sz="7000" dirty="0">
                <a:solidFill>
                  <a:schemeClr val="bg1"/>
                </a:solidFill>
              </a:rPr>
              <a:t>Arbitrary memory read/write</a:t>
            </a:r>
          </a:p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chemeClr val="tx1"/>
                </a:solidFill>
              </a:rPr>
              <a:t>Baseline + XnR</a:t>
            </a:r>
          </a:p>
        </p:txBody>
      </p:sp>
    </p:spTree>
    <p:extLst>
      <p:ext uri="{BB962C8B-B14F-4D97-AF65-F5344CB8AC3E}">
        <p14:creationId xmlns:p14="http://schemas.microsoft.com/office/powerpoint/2010/main" val="12867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BA9E4-CE44-4EE3-8CD3-3A349F68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Flesh on the Bone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27183-4ED7-48F9-BE17-7AF4877D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485671" cy="503237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Impact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Shaped how we think about code reuse: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Analyze the </a:t>
            </a:r>
            <a:r>
              <a:rPr lang="en-US" sz="2400" b="1" i="1" dirty="0"/>
              <a:t>geometry</a:t>
            </a:r>
            <a:r>
              <a:rPr lang="en-US" sz="2400" dirty="0"/>
              <a:t> of victim binary code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Locate gadgets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Chain gadgets to craft an exploit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Initiated much research, almost an arms race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Discover gadgets by means of </a:t>
            </a:r>
            <a:r>
              <a:rPr lang="en-US" b="1" dirty="0">
                <a:solidFill>
                  <a:schemeClr val="accent6"/>
                </a:solidFill>
              </a:rPr>
              <a:t>static</a:t>
            </a:r>
            <a:r>
              <a:rPr lang="en-US" dirty="0"/>
              <a:t>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01E86-BF86-4AC8-B028-268435944CBE}"/>
              </a:ext>
            </a:extLst>
          </p:cNvPr>
          <p:cNvSpPr/>
          <p:nvPr/>
        </p:nvSpPr>
        <p:spPr>
          <a:xfrm>
            <a:off x="838200" y="4865559"/>
            <a:ext cx="3717022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Model never changed</a:t>
            </a:r>
          </a:p>
        </p:txBody>
      </p:sp>
    </p:spTree>
    <p:extLst>
      <p:ext uri="{BB962C8B-B14F-4D97-AF65-F5344CB8AC3E}">
        <p14:creationId xmlns:p14="http://schemas.microsoft.com/office/powerpoint/2010/main" val="1532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62954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67C250-B1A9-440D-A0E9-C83B077C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24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Let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dirty="0"/>
              <a:t> </a:t>
            </a:r>
            <a:r>
              <a:rPr lang="en-US" dirty="0"/>
              <a:t>point to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mprotect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/>
          </a:p>
          <a:p>
            <a:pPr marL="457200" indent="-45720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Send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>
                <a:cs typeface="Courier New" panose="02070309020205020404" pitchFamily="49" charset="0"/>
              </a:rPr>
              <a:t> request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819C16F5-384D-4824-BFD6-77028CA4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  <a:noFill/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sp>
        <p:nvSpPr>
          <p:cNvPr id="19" name="Vrije vorm: vorm 13">
            <a:extLst>
              <a:ext uri="{FF2B5EF4-FFF2-40B4-BE49-F238E27FC236}">
                <a16:creationId xmlns:a16="http://schemas.microsoft.com/office/drawing/2014/main" id="{AF6DD99A-8793-4E7B-BF59-25450156C3ED}"/>
              </a:ext>
            </a:extLst>
          </p:cNvPr>
          <p:cNvSpPr/>
          <p:nvPr/>
        </p:nvSpPr>
        <p:spPr>
          <a:xfrm flipH="1">
            <a:off x="10899265" y="1347957"/>
            <a:ext cx="903441" cy="2376167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954684 w 1954684"/>
              <a:gd name="connsiteY0" fmla="*/ 0 h 510507"/>
              <a:gd name="connsiteX1" fmla="*/ 103683 w 1954684"/>
              <a:gd name="connsiteY1" fmla="*/ 477812 h 510507"/>
              <a:gd name="connsiteX0" fmla="*/ 1851001 w 1851001"/>
              <a:gd name="connsiteY0" fmla="*/ 0 h 477812"/>
              <a:gd name="connsiteX1" fmla="*/ 0 w 1851001"/>
              <a:gd name="connsiteY1" fmla="*/ 477812 h 477812"/>
              <a:gd name="connsiteX0" fmla="*/ 2083500 w 2083500"/>
              <a:gd name="connsiteY0" fmla="*/ 0 h 506449"/>
              <a:gd name="connsiteX1" fmla="*/ 0 w 2083500"/>
              <a:gd name="connsiteY1" fmla="*/ 506449 h 506449"/>
              <a:gd name="connsiteX0" fmla="*/ 1826202 w 1826202"/>
              <a:gd name="connsiteY0" fmla="*/ 0 h 501497"/>
              <a:gd name="connsiteX1" fmla="*/ 0 w 1826202"/>
              <a:gd name="connsiteY1" fmla="*/ 501497 h 501497"/>
              <a:gd name="connsiteX0" fmla="*/ 1906608 w 1906608"/>
              <a:gd name="connsiteY0" fmla="*/ 0 h 514702"/>
              <a:gd name="connsiteX1" fmla="*/ 0 w 1906608"/>
              <a:gd name="connsiteY1" fmla="*/ 514702 h 5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6608" h="514702">
                <a:moveTo>
                  <a:pt x="1906608" y="0"/>
                </a:moveTo>
                <a:cubicBezTo>
                  <a:pt x="-128222" y="213"/>
                  <a:pt x="119237" y="256155"/>
                  <a:pt x="0" y="514702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CC89C159-D45C-4214-A413-73105098FD5D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AF77D89D-24C1-4BAA-97D2-50EA26124E0D}"/>
              </a:ext>
            </a:extLst>
          </p:cNvPr>
          <p:cNvSpPr/>
          <p:nvPr/>
        </p:nvSpPr>
        <p:spPr>
          <a:xfrm flipH="1">
            <a:off x="10917995" y="398864"/>
            <a:ext cx="982362" cy="96700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2073161 w 2073161"/>
              <a:gd name="connsiteY0" fmla="*/ 209462 h 209463"/>
              <a:gd name="connsiteX1" fmla="*/ 85953 w 2073161"/>
              <a:gd name="connsiteY1" fmla="*/ 0 h 2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161" h="209463">
                <a:moveTo>
                  <a:pt x="2073161" y="209462"/>
                </a:moveTo>
                <a:cubicBezTo>
                  <a:pt x="38331" y="209675"/>
                  <a:pt x="-166805" y="185317"/>
                  <a:pt x="85953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0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60937"/>
              </p:ext>
            </p:extLst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6052260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5">
            <a:extLst>
              <a:ext uri="{FF2B5EF4-FFF2-40B4-BE49-F238E27FC236}">
                <a16:creationId xmlns:a16="http://schemas.microsoft.com/office/drawing/2014/main" id="{819C16F5-384D-4824-BFD6-77028CA4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C90AD7-E798-4528-BBE6-1DCF5C46C1C0}"/>
              </a:ext>
            </a:extLst>
          </p:cNvPr>
          <p:cNvCxnSpPr>
            <a:cxnSpLocks/>
          </p:cNvCxnSpPr>
          <p:nvPr/>
        </p:nvCxnSpPr>
        <p:spPr>
          <a:xfrm flipH="1">
            <a:off x="7181850" y="2114550"/>
            <a:ext cx="11779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5">
            <a:extLst>
              <a:ext uri="{FF2B5EF4-FFF2-40B4-BE49-F238E27FC236}">
                <a16:creationId xmlns:a16="http://schemas.microsoft.com/office/drawing/2014/main" id="{8B04E481-2EF1-4D0D-9CE3-EAD6193DF8D3}"/>
              </a:ext>
            </a:extLst>
          </p:cNvPr>
          <p:cNvSpPr/>
          <p:nvPr/>
        </p:nvSpPr>
        <p:spPr>
          <a:xfrm>
            <a:off x="6669641" y="1939934"/>
            <a:ext cx="52387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6FD9FC7-2CCC-4467-96EF-CEB67B12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24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Let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dirty="0"/>
              <a:t> </a:t>
            </a:r>
            <a:r>
              <a:rPr lang="en-US" dirty="0"/>
              <a:t>point to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mprotect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/>
          </a:p>
          <a:p>
            <a:pPr marL="457200" indent="-45720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Send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>
                <a:cs typeface="Courier New" panose="02070309020205020404" pitchFamily="49" charset="0"/>
              </a:rPr>
              <a:t> request</a:t>
            </a:r>
          </a:p>
          <a:p>
            <a:pPr marL="457200" indent="-457200">
              <a:lnSpc>
                <a:spcPct val="100000"/>
              </a:lnSpc>
            </a:pPr>
            <a:endParaRPr lang="en-US" dirty="0"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ngx_http_request_r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*r;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4F240D5-2139-4EBC-B043-593779103202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Vrije vorm: vorm 13">
            <a:extLst>
              <a:ext uri="{FF2B5EF4-FFF2-40B4-BE49-F238E27FC236}">
                <a16:creationId xmlns:a16="http://schemas.microsoft.com/office/drawing/2014/main" id="{24D63641-7DFD-4002-BAB8-EF158E38FA92}"/>
              </a:ext>
            </a:extLst>
          </p:cNvPr>
          <p:cNvSpPr/>
          <p:nvPr/>
        </p:nvSpPr>
        <p:spPr>
          <a:xfrm flipH="1">
            <a:off x="10899265" y="1347957"/>
            <a:ext cx="903441" cy="2376167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954684 w 1954684"/>
              <a:gd name="connsiteY0" fmla="*/ 0 h 510507"/>
              <a:gd name="connsiteX1" fmla="*/ 103683 w 1954684"/>
              <a:gd name="connsiteY1" fmla="*/ 477812 h 510507"/>
              <a:gd name="connsiteX0" fmla="*/ 1851001 w 1851001"/>
              <a:gd name="connsiteY0" fmla="*/ 0 h 477812"/>
              <a:gd name="connsiteX1" fmla="*/ 0 w 1851001"/>
              <a:gd name="connsiteY1" fmla="*/ 477812 h 477812"/>
              <a:gd name="connsiteX0" fmla="*/ 2083500 w 2083500"/>
              <a:gd name="connsiteY0" fmla="*/ 0 h 506449"/>
              <a:gd name="connsiteX1" fmla="*/ 0 w 2083500"/>
              <a:gd name="connsiteY1" fmla="*/ 506449 h 506449"/>
              <a:gd name="connsiteX0" fmla="*/ 1826202 w 1826202"/>
              <a:gd name="connsiteY0" fmla="*/ 0 h 501497"/>
              <a:gd name="connsiteX1" fmla="*/ 0 w 1826202"/>
              <a:gd name="connsiteY1" fmla="*/ 501497 h 501497"/>
              <a:gd name="connsiteX0" fmla="*/ 1906608 w 1906608"/>
              <a:gd name="connsiteY0" fmla="*/ 0 h 514702"/>
              <a:gd name="connsiteX1" fmla="*/ 0 w 1906608"/>
              <a:gd name="connsiteY1" fmla="*/ 514702 h 5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6608" h="514702">
                <a:moveTo>
                  <a:pt x="1906608" y="0"/>
                </a:moveTo>
                <a:cubicBezTo>
                  <a:pt x="-128222" y="213"/>
                  <a:pt x="119237" y="256155"/>
                  <a:pt x="0" y="514702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604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E49B86A-D4AB-4B2F-8E36-AEEA4C5D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24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Let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dirty="0"/>
              <a:t> </a:t>
            </a:r>
            <a:r>
              <a:rPr lang="en-US" dirty="0"/>
              <a:t>point to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mprotect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/>
          </a:p>
          <a:p>
            <a:pPr marL="457200" indent="-457200">
              <a:lnSpc>
                <a:spcPct val="100000"/>
              </a:lnSpc>
            </a:pPr>
            <a:r>
              <a:rPr lang="en-US" dirty="0">
                <a:cs typeface="Courier New" panose="02070309020205020404" pitchFamily="49" charset="0"/>
              </a:rPr>
              <a:t>Send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>
                <a:cs typeface="Courier New" panose="02070309020205020404" pitchFamily="49" charset="0"/>
              </a:rPr>
              <a:t> request</a:t>
            </a:r>
          </a:p>
          <a:p>
            <a:pPr marL="457200" indent="-457200">
              <a:lnSpc>
                <a:spcPct val="100000"/>
              </a:lnSpc>
            </a:pP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ngx_http_request_r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*r;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content_handler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conf-&gt;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61022"/>
              </p:ext>
            </p:extLst>
          </p:nvPr>
        </p:nvGraphicFramePr>
        <p:xfrm>
          <a:off x="7935990" y="274320"/>
          <a:ext cx="4256013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212801">
                  <a:extLst>
                    <a:ext uri="{9D8B030D-6E8A-4147-A177-3AD203B41FA5}">
                      <a16:colId xmlns:a16="http://schemas.microsoft.com/office/drawing/2014/main" val="1303468313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6" name="Rechthoek 5">
            <a:extLst>
              <a:ext uri="{FF2B5EF4-FFF2-40B4-BE49-F238E27FC236}">
                <a16:creationId xmlns:a16="http://schemas.microsoft.com/office/drawing/2014/main" id="{329524E4-A4B4-49C2-9BE4-3839CED9DC33}"/>
              </a:ext>
            </a:extLst>
          </p:cNvPr>
          <p:cNvSpPr/>
          <p:nvPr/>
        </p:nvSpPr>
        <p:spPr>
          <a:xfrm>
            <a:off x="6438900" y="1187456"/>
            <a:ext cx="98535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*conf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0FA70B-2340-4BF6-B93E-260804705D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424258" y="1356420"/>
            <a:ext cx="2639738" cy="15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5">
            <a:extLst>
              <a:ext uri="{FF2B5EF4-FFF2-40B4-BE49-F238E27FC236}">
                <a16:creationId xmlns:a16="http://schemas.microsoft.com/office/drawing/2014/main" id="{819C16F5-384D-4824-BFD6-77028CA4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325563"/>
          </a:xfrm>
        </p:spPr>
        <p:txBody>
          <a:bodyPr/>
          <a:lstStyle/>
          <a:p>
            <a:r>
              <a:rPr lang="en-US" dirty="0" err="1"/>
              <a:t>eXecute</a:t>
            </a:r>
            <a:r>
              <a:rPr lang="en-US" dirty="0"/>
              <a:t>-not-Read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C90AD7-E798-4528-BBE6-1DCF5C46C1C0}"/>
              </a:ext>
            </a:extLst>
          </p:cNvPr>
          <p:cNvCxnSpPr>
            <a:cxnSpLocks/>
          </p:cNvCxnSpPr>
          <p:nvPr/>
        </p:nvCxnSpPr>
        <p:spPr>
          <a:xfrm flipH="1">
            <a:off x="7181850" y="2114550"/>
            <a:ext cx="11811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5">
            <a:extLst>
              <a:ext uri="{FF2B5EF4-FFF2-40B4-BE49-F238E27FC236}">
                <a16:creationId xmlns:a16="http://schemas.microsoft.com/office/drawing/2014/main" id="{8B04E481-2EF1-4D0D-9CE3-EAD6193DF8D3}"/>
              </a:ext>
            </a:extLst>
          </p:cNvPr>
          <p:cNvSpPr/>
          <p:nvPr/>
        </p:nvSpPr>
        <p:spPr>
          <a:xfrm>
            <a:off x="6669641" y="1939934"/>
            <a:ext cx="52387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*r</a:t>
            </a:r>
          </a:p>
        </p:txBody>
      </p:sp>
      <p:sp>
        <p:nvSpPr>
          <p:cNvPr id="23" name="Vrije vorm: vorm 13">
            <a:extLst>
              <a:ext uri="{FF2B5EF4-FFF2-40B4-BE49-F238E27FC236}">
                <a16:creationId xmlns:a16="http://schemas.microsoft.com/office/drawing/2014/main" id="{54BF760E-AB36-4119-B640-1314A78B35CF}"/>
              </a:ext>
            </a:extLst>
          </p:cNvPr>
          <p:cNvSpPr/>
          <p:nvPr/>
        </p:nvSpPr>
        <p:spPr>
          <a:xfrm flipH="1">
            <a:off x="9542443" y="2259513"/>
            <a:ext cx="1575379" cy="1451760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954684 w 1954684"/>
              <a:gd name="connsiteY0" fmla="*/ 0 h 510507"/>
              <a:gd name="connsiteX1" fmla="*/ 103683 w 1954684"/>
              <a:gd name="connsiteY1" fmla="*/ 477812 h 510507"/>
              <a:gd name="connsiteX0" fmla="*/ 1851001 w 1851001"/>
              <a:gd name="connsiteY0" fmla="*/ 0 h 477812"/>
              <a:gd name="connsiteX1" fmla="*/ 0 w 1851001"/>
              <a:gd name="connsiteY1" fmla="*/ 477812 h 477812"/>
              <a:gd name="connsiteX0" fmla="*/ 2083500 w 2083500"/>
              <a:gd name="connsiteY0" fmla="*/ 0 h 506449"/>
              <a:gd name="connsiteX1" fmla="*/ 0 w 2083500"/>
              <a:gd name="connsiteY1" fmla="*/ 506449 h 506449"/>
              <a:gd name="connsiteX0" fmla="*/ 4361983 w 4361983"/>
              <a:gd name="connsiteY0" fmla="*/ 0 h 379972"/>
              <a:gd name="connsiteX1" fmla="*/ 0 w 4361983"/>
              <a:gd name="connsiteY1" fmla="*/ 379972 h 379972"/>
              <a:gd name="connsiteX0" fmla="*/ 4361983 w 4481053"/>
              <a:gd name="connsiteY0" fmla="*/ 0 h 379972"/>
              <a:gd name="connsiteX1" fmla="*/ 0 w 4481053"/>
              <a:gd name="connsiteY1" fmla="*/ 379972 h 379972"/>
              <a:gd name="connsiteX0" fmla="*/ 2594996 w 2765325"/>
              <a:gd name="connsiteY0" fmla="*/ 0 h 344177"/>
              <a:gd name="connsiteX1" fmla="*/ 0 w 2765325"/>
              <a:gd name="connsiteY1" fmla="*/ 344177 h 344177"/>
              <a:gd name="connsiteX0" fmla="*/ 3292491 w 3438090"/>
              <a:gd name="connsiteY0" fmla="*/ 0 h 344177"/>
              <a:gd name="connsiteX1" fmla="*/ 0 w 3438090"/>
              <a:gd name="connsiteY1" fmla="*/ 344177 h 344177"/>
              <a:gd name="connsiteX0" fmla="*/ 3292491 w 3292490"/>
              <a:gd name="connsiteY0" fmla="*/ 0 h 344177"/>
              <a:gd name="connsiteX1" fmla="*/ 0 w 3292490"/>
              <a:gd name="connsiteY1" fmla="*/ 344177 h 344177"/>
              <a:gd name="connsiteX0" fmla="*/ 3308573 w 3308573"/>
              <a:gd name="connsiteY0" fmla="*/ 0 h 309515"/>
              <a:gd name="connsiteX1" fmla="*/ 0 w 3308573"/>
              <a:gd name="connsiteY1" fmla="*/ 309515 h 309515"/>
              <a:gd name="connsiteX0" fmla="*/ 3324654 w 3324654"/>
              <a:gd name="connsiteY0" fmla="*/ 0 h 319418"/>
              <a:gd name="connsiteX1" fmla="*/ 0 w 3324654"/>
              <a:gd name="connsiteY1" fmla="*/ 319418 h 319418"/>
              <a:gd name="connsiteX0" fmla="*/ 3324654 w 3324654"/>
              <a:gd name="connsiteY0" fmla="*/ 0 h 314466"/>
              <a:gd name="connsiteX1" fmla="*/ 0 w 3324654"/>
              <a:gd name="connsiteY1" fmla="*/ 314466 h 314466"/>
              <a:gd name="connsiteX0" fmla="*/ 3324654 w 3324654"/>
              <a:gd name="connsiteY0" fmla="*/ 0 h 314466"/>
              <a:gd name="connsiteX1" fmla="*/ 0 w 3324654"/>
              <a:gd name="connsiteY1" fmla="*/ 314466 h 31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24654" h="314466">
                <a:moveTo>
                  <a:pt x="3324654" y="0"/>
                </a:moveTo>
                <a:cubicBezTo>
                  <a:pt x="2917311" y="155327"/>
                  <a:pt x="119237" y="55919"/>
                  <a:pt x="0" y="31446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CDB37166-D3DD-4567-A236-E5F4697CE5FE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Vrije vorm: vorm 13">
            <a:extLst>
              <a:ext uri="{FF2B5EF4-FFF2-40B4-BE49-F238E27FC236}">
                <a16:creationId xmlns:a16="http://schemas.microsoft.com/office/drawing/2014/main" id="{DD780DD2-300D-4AB9-91E5-BB0706C8F840}"/>
              </a:ext>
            </a:extLst>
          </p:cNvPr>
          <p:cNvSpPr/>
          <p:nvPr/>
        </p:nvSpPr>
        <p:spPr>
          <a:xfrm flipH="1">
            <a:off x="10899265" y="1347957"/>
            <a:ext cx="903441" cy="2376167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954684 w 1954684"/>
              <a:gd name="connsiteY0" fmla="*/ 0 h 510507"/>
              <a:gd name="connsiteX1" fmla="*/ 103683 w 1954684"/>
              <a:gd name="connsiteY1" fmla="*/ 477812 h 510507"/>
              <a:gd name="connsiteX0" fmla="*/ 1851001 w 1851001"/>
              <a:gd name="connsiteY0" fmla="*/ 0 h 477812"/>
              <a:gd name="connsiteX1" fmla="*/ 0 w 1851001"/>
              <a:gd name="connsiteY1" fmla="*/ 477812 h 477812"/>
              <a:gd name="connsiteX0" fmla="*/ 2083500 w 2083500"/>
              <a:gd name="connsiteY0" fmla="*/ 0 h 506449"/>
              <a:gd name="connsiteX1" fmla="*/ 0 w 2083500"/>
              <a:gd name="connsiteY1" fmla="*/ 506449 h 506449"/>
              <a:gd name="connsiteX0" fmla="*/ 1826202 w 1826202"/>
              <a:gd name="connsiteY0" fmla="*/ 0 h 501497"/>
              <a:gd name="connsiteX1" fmla="*/ 0 w 1826202"/>
              <a:gd name="connsiteY1" fmla="*/ 501497 h 501497"/>
              <a:gd name="connsiteX0" fmla="*/ 1906608 w 1906608"/>
              <a:gd name="connsiteY0" fmla="*/ 0 h 514702"/>
              <a:gd name="connsiteX1" fmla="*/ 0 w 1906608"/>
              <a:gd name="connsiteY1" fmla="*/ 514702 h 5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6608" h="514702">
                <a:moveTo>
                  <a:pt x="1906608" y="0"/>
                </a:moveTo>
                <a:cubicBezTo>
                  <a:pt x="-128222" y="213"/>
                  <a:pt x="119237" y="256155"/>
                  <a:pt x="0" y="514702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1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E3CA-EE69-4414-901D-8F65089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 (on nginx)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E57C-104C-4449-A84F-B6F3066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Scenario 2/4</a:t>
            </a: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</a:rPr>
              <a:t>Baseline + eXecute-not-Read (XnR)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Target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 access to code pages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Only target </a:t>
            </a:r>
            <a:r>
              <a:rPr lang="en-US" u="sng" dirty="0"/>
              <a:t>live</a:t>
            </a:r>
            <a:r>
              <a:rPr lang="en-US" dirty="0"/>
              <a:t> code 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None – we can corrupt everything</a:t>
            </a:r>
          </a:p>
        </p:txBody>
      </p:sp>
    </p:spTree>
    <p:extLst>
      <p:ext uri="{BB962C8B-B14F-4D97-AF65-F5344CB8AC3E}">
        <p14:creationId xmlns:p14="http://schemas.microsoft.com/office/powerpoint/2010/main" val="1985762761"/>
      </p:ext>
    </p:extLst>
  </p:cSld>
  <p:clrMapOvr>
    <a:masterClrMapping/>
  </p:clrMapOvr>
  <p:transition spd="slow"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E3CA-EE69-4414-901D-8F65089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 (on nginx)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E57C-104C-4449-A84F-B6F3066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Scenario 3/4</a:t>
            </a: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</a:rPr>
              <a:t>Baseline + XnR + Cryptographic CFI (CCFI)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Target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 access to code pages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Only target </a:t>
            </a:r>
            <a:r>
              <a:rPr lang="en-US" u="sng" dirty="0"/>
              <a:t>live</a:t>
            </a:r>
            <a:r>
              <a:rPr lang="en-US" dirty="0"/>
              <a:t> code 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We can corrupt everything, </a:t>
            </a:r>
            <a:r>
              <a:rPr lang="en-US" b="1" dirty="0"/>
              <a:t>except</a:t>
            </a:r>
            <a:r>
              <a:rPr lang="en-US" dirty="0"/>
              <a:t> </a:t>
            </a:r>
            <a:r>
              <a:rPr lang="en-US" u="sng" dirty="0"/>
              <a:t>code</a:t>
            </a:r>
            <a:r>
              <a:rPr lang="en-US" dirty="0"/>
              <a:t> pointers</a:t>
            </a:r>
          </a:p>
        </p:txBody>
      </p:sp>
    </p:spTree>
    <p:extLst>
      <p:ext uri="{BB962C8B-B14F-4D97-AF65-F5344CB8AC3E}">
        <p14:creationId xmlns:p14="http://schemas.microsoft.com/office/powerpoint/2010/main" val="42325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CFI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</p:spTree>
    <p:extLst>
      <p:ext uri="{BB962C8B-B14F-4D97-AF65-F5344CB8AC3E}">
        <p14:creationId xmlns:p14="http://schemas.microsoft.com/office/powerpoint/2010/main" val="3478948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23563" cy="1325563"/>
          </a:xfrm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26968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9" name="Vrije vorm: vorm 13">
            <a:extLst>
              <a:ext uri="{FF2B5EF4-FFF2-40B4-BE49-F238E27FC236}">
                <a16:creationId xmlns:a16="http://schemas.microsoft.com/office/drawing/2014/main" id="{C2BA5383-C5FC-4B05-BDF1-83B531272D01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8A28AF18-6954-4CBA-851F-29D1A054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ngx_listening_t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*ls;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http_init_connection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8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93732" cy="1325563"/>
          </a:xfrm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18563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CA71E-D028-4F19-BB85-36BF24E5BC30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5">
            <a:extLst>
              <a:ext uri="{FF2B5EF4-FFF2-40B4-BE49-F238E27FC236}">
                <a16:creationId xmlns:a16="http://schemas.microsoft.com/office/drawing/2014/main" id="{C5F29767-BE77-4B2E-97FE-8F709BE20765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Vrije vorm: vorm 13">
            <a:extLst>
              <a:ext uri="{FF2B5EF4-FFF2-40B4-BE49-F238E27FC236}">
                <a16:creationId xmlns:a16="http://schemas.microsoft.com/office/drawing/2014/main" id="{343B8B98-88B5-44F5-9767-DDFB592ECE00}"/>
              </a:ext>
            </a:extLst>
          </p:cNvPr>
          <p:cNvSpPr/>
          <p:nvPr/>
        </p:nvSpPr>
        <p:spPr>
          <a:xfrm flipH="1">
            <a:off x="8225034" y="1709585"/>
            <a:ext cx="1196584" cy="4261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12 w 2891405"/>
              <a:gd name="connsiteY0" fmla="*/ 40000 h 61043"/>
              <a:gd name="connsiteX1" fmla="*/ 2622680 w 2891405"/>
              <a:gd name="connsiteY1" fmla="*/ 0 h 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1405" h="61043">
                <a:moveTo>
                  <a:pt x="12" y="40000"/>
                </a:moveTo>
                <a:cubicBezTo>
                  <a:pt x="-7875" y="-63366"/>
                  <a:pt x="3938844" y="162793"/>
                  <a:pt x="262268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5715443C-296D-4BC4-BDE6-7738F3F7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ngx_listening_t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*ls;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http_init_connection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ngx_connection_t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B4C8E7BC-915A-4EE4-B8B8-4D39A7ADB0F8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203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93732" cy="1325563"/>
          </a:xfrm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CA71E-D028-4F19-BB85-36BF24E5BC30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5">
            <a:extLst>
              <a:ext uri="{FF2B5EF4-FFF2-40B4-BE49-F238E27FC236}">
                <a16:creationId xmlns:a16="http://schemas.microsoft.com/office/drawing/2014/main" id="{C5F29767-BE77-4B2E-97FE-8F709BE20765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5715443C-296D-4BC4-BDE6-7738F3F7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585"/>
            <a:ext cx="7097790" cy="516731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</p:txBody>
      </p:sp>
      <p:sp>
        <p:nvSpPr>
          <p:cNvPr id="16" name="Vrije vorm: vorm 13">
            <a:extLst>
              <a:ext uri="{FF2B5EF4-FFF2-40B4-BE49-F238E27FC236}">
                <a16:creationId xmlns:a16="http://schemas.microsoft.com/office/drawing/2014/main" id="{CD5345A3-D259-448F-BF03-70C2AF6BCC71}"/>
              </a:ext>
            </a:extLst>
          </p:cNvPr>
          <p:cNvSpPr/>
          <p:nvPr/>
        </p:nvSpPr>
        <p:spPr>
          <a:xfrm flipH="1">
            <a:off x="8225034" y="1709585"/>
            <a:ext cx="1196584" cy="4261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12 w 2891405"/>
              <a:gd name="connsiteY0" fmla="*/ 40000 h 61043"/>
              <a:gd name="connsiteX1" fmla="*/ 2622680 w 2891405"/>
              <a:gd name="connsiteY1" fmla="*/ 0 h 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1405" h="61043">
                <a:moveTo>
                  <a:pt x="12" y="40000"/>
                </a:moveTo>
                <a:cubicBezTo>
                  <a:pt x="-7875" y="-63366"/>
                  <a:pt x="3938844" y="162793"/>
                  <a:pt x="262268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Vrije vorm: vorm 13">
            <a:extLst>
              <a:ext uri="{FF2B5EF4-FFF2-40B4-BE49-F238E27FC236}">
                <a16:creationId xmlns:a16="http://schemas.microsoft.com/office/drawing/2014/main" id="{771D34BB-F397-4D6D-B67F-7CB753F4469A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F4F4616-8428-4898-BFF4-03B84DC1BD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chemeClr val="accent6"/>
                </a:solidFill>
              </a:rPr>
              <a:t>Quiescent State</a:t>
            </a:r>
          </a:p>
        </p:txBody>
      </p:sp>
    </p:spTree>
    <p:extLst>
      <p:ext uri="{BB962C8B-B14F-4D97-AF65-F5344CB8AC3E}">
        <p14:creationId xmlns:p14="http://schemas.microsoft.com/office/powerpoint/2010/main" val="2012523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94317" cy="1325563"/>
          </a:xfrm>
          <a:noFill/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31618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680167-A876-414E-8489-1B8D2B34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9BB9A3-EC87-48D8-990C-BBE894A4311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5">
            <a:extLst>
              <a:ext uri="{FF2B5EF4-FFF2-40B4-BE49-F238E27FC236}">
                <a16:creationId xmlns:a16="http://schemas.microsoft.com/office/drawing/2014/main" id="{BC8134C2-D55E-493C-826C-C11E05B1FCFC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7E3E13D-557A-452A-BF1C-B59A80F28849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Vrije vorm: vorm 13">
            <a:extLst>
              <a:ext uri="{FF2B5EF4-FFF2-40B4-BE49-F238E27FC236}">
                <a16:creationId xmlns:a16="http://schemas.microsoft.com/office/drawing/2014/main" id="{2D29C1A3-EB39-40FC-9DEA-CC28B0B46A3E}"/>
              </a:ext>
            </a:extLst>
          </p:cNvPr>
          <p:cNvSpPr/>
          <p:nvPr/>
        </p:nvSpPr>
        <p:spPr>
          <a:xfrm flipH="1">
            <a:off x="8225034" y="1709585"/>
            <a:ext cx="1196584" cy="4261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12 w 2891405"/>
              <a:gd name="connsiteY0" fmla="*/ 40000 h 61043"/>
              <a:gd name="connsiteX1" fmla="*/ 2622680 w 2891405"/>
              <a:gd name="connsiteY1" fmla="*/ 0 h 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1405" h="61043">
                <a:moveTo>
                  <a:pt x="12" y="40000"/>
                </a:moveTo>
                <a:cubicBezTo>
                  <a:pt x="-7875" y="-63366"/>
                  <a:pt x="3938844" y="162793"/>
                  <a:pt x="262268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Vrije vorm: vorm 13">
            <a:extLst>
              <a:ext uri="{FF2B5EF4-FFF2-40B4-BE49-F238E27FC236}">
                <a16:creationId xmlns:a16="http://schemas.microsoft.com/office/drawing/2014/main" id="{56D9930D-D566-4249-BAA9-DD23BF50FC8E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8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28EC0-D470-4113-BE92-B39DAEB1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D9EA46-109D-459C-BEF8-108FDE0C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Baseline</a:t>
            </a:r>
            <a:endParaRPr lang="en-US" dirty="0"/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ASLR + DEP + Coarse-Grained CFI + Shadow stack </a:t>
            </a:r>
            <a:r>
              <a:rPr lang="en-US" sz="1600" dirty="0"/>
              <a:t>(no classic ROP)</a:t>
            </a:r>
            <a:r>
              <a:rPr lang="en-US" sz="2000" dirty="0"/>
              <a:t>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Attackers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Arbitrary memory read/write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Access to the binary</a:t>
            </a:r>
          </a:p>
          <a:p>
            <a:pPr marL="457200" indent="-457200">
              <a:lnSpc>
                <a:spcPct val="100000"/>
              </a:lnSpc>
            </a:pPr>
            <a:r>
              <a:rPr lang="en-US" b="1" dirty="0"/>
              <a:t>Goal is to divert control flow </a:t>
            </a:r>
            <a:r>
              <a:rPr lang="en-US" sz="2000" dirty="0"/>
              <a:t>(no data-only attacks)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216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94317" cy="1325563"/>
          </a:xfrm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24028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208C3C-F30B-4073-A03A-72A8FF25FABD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5">
            <a:extLst>
              <a:ext uri="{FF2B5EF4-FFF2-40B4-BE49-F238E27FC236}">
                <a16:creationId xmlns:a16="http://schemas.microsoft.com/office/drawing/2014/main" id="{A4924066-C29C-489E-970E-611F5A8E4CDA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C98A3CE-3587-4979-BADE-1A4275C7B242}"/>
              </a:ext>
            </a:extLst>
          </p:cNvPr>
          <p:cNvSpPr txBox="1">
            <a:spLocks/>
          </p:cNvSpPr>
          <p:nvPr/>
        </p:nvSpPr>
        <p:spPr>
          <a:xfrm>
            <a:off x="838400" y="1690688"/>
            <a:ext cx="70977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taint-wash-code-pointers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94092400-CE63-4C8C-B2F7-C0E13F2EC917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Vrije vorm: vorm 13">
            <a:extLst>
              <a:ext uri="{FF2B5EF4-FFF2-40B4-BE49-F238E27FC236}">
                <a16:creationId xmlns:a16="http://schemas.microsoft.com/office/drawing/2014/main" id="{B1AC64D0-57FA-42CE-ACF9-308927EC36C9}"/>
              </a:ext>
            </a:extLst>
          </p:cNvPr>
          <p:cNvSpPr/>
          <p:nvPr/>
        </p:nvSpPr>
        <p:spPr>
          <a:xfrm flipH="1">
            <a:off x="8225034" y="1709585"/>
            <a:ext cx="1196584" cy="4261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12 w 2891405"/>
              <a:gd name="connsiteY0" fmla="*/ 40000 h 61043"/>
              <a:gd name="connsiteX1" fmla="*/ 2622680 w 2891405"/>
              <a:gd name="connsiteY1" fmla="*/ 0 h 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1405" h="61043">
                <a:moveTo>
                  <a:pt x="12" y="40000"/>
                </a:moveTo>
                <a:cubicBezTo>
                  <a:pt x="-7875" y="-63366"/>
                  <a:pt x="3938844" y="162793"/>
                  <a:pt x="262268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Vrije vorm: vorm 13">
            <a:extLst>
              <a:ext uri="{FF2B5EF4-FFF2-40B4-BE49-F238E27FC236}">
                <a16:creationId xmlns:a16="http://schemas.microsoft.com/office/drawing/2014/main" id="{279EFF76-1D17-4A23-94EF-83A10981332B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1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94317" cy="1325563"/>
          </a:xfrm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34598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9AE323-93DD-4A86-BEA1-C90CB5EB20E0}"/>
              </a:ext>
            </a:extLst>
          </p:cNvPr>
          <p:cNvCxnSpPr>
            <a:cxnSpLocks/>
            <a:endCxn id="23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5">
            <a:extLst>
              <a:ext uri="{FF2B5EF4-FFF2-40B4-BE49-F238E27FC236}">
                <a16:creationId xmlns:a16="http://schemas.microsoft.com/office/drawing/2014/main" id="{2FBCE9F5-589C-42DA-91FB-2A4FC516A328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7F2D25-AE6E-4A81-9C48-C5D7DB74D754}"/>
              </a:ext>
            </a:extLst>
          </p:cNvPr>
          <p:cNvSpPr txBox="1">
            <a:spLocks/>
          </p:cNvSpPr>
          <p:nvPr/>
        </p:nvSpPr>
        <p:spPr>
          <a:xfrm>
            <a:off x="838400" y="1690688"/>
            <a:ext cx="7097790" cy="4875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taint-wash-code-pointers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monitor-indirect-calls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HTTP/1.0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listening-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5A23F71D-2807-42B8-88D0-39D16D1E9335}"/>
              </a:ext>
            </a:extLst>
          </p:cNvPr>
          <p:cNvSpPr/>
          <p:nvPr/>
        </p:nvSpPr>
        <p:spPr>
          <a:xfrm>
            <a:off x="3648076" y="5531631"/>
            <a:ext cx="1339850" cy="3791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Vrije vorm: vorm 13">
            <a:extLst>
              <a:ext uri="{FF2B5EF4-FFF2-40B4-BE49-F238E27FC236}">
                <a16:creationId xmlns:a16="http://schemas.microsoft.com/office/drawing/2014/main" id="{C52E3E6A-4357-44B3-B2CC-F2F74C654A81}"/>
              </a:ext>
            </a:extLst>
          </p:cNvPr>
          <p:cNvSpPr/>
          <p:nvPr/>
        </p:nvSpPr>
        <p:spPr>
          <a:xfrm flipH="1">
            <a:off x="4837008" y="2206737"/>
            <a:ext cx="4615621" cy="3312006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3349627 w 3376245"/>
              <a:gd name="connsiteY0" fmla="*/ 3453377 h 3606454"/>
              <a:gd name="connsiteX1" fmla="*/ 0 w 3376245"/>
              <a:gd name="connsiteY1" fmla="*/ 39073 h 3606454"/>
              <a:gd name="connsiteX0" fmla="*/ 3349627 w 3349627"/>
              <a:gd name="connsiteY0" fmla="*/ 3476129 h 3476129"/>
              <a:gd name="connsiteX1" fmla="*/ 0 w 3349627"/>
              <a:gd name="connsiteY1" fmla="*/ 61825 h 3476129"/>
              <a:gd name="connsiteX0" fmla="*/ 3632799 w 3632799"/>
              <a:gd name="connsiteY0" fmla="*/ 2777239 h 2777239"/>
              <a:gd name="connsiteX1" fmla="*/ 0 w 3632799"/>
              <a:gd name="connsiteY1" fmla="*/ 78131 h 2777239"/>
              <a:gd name="connsiteX0" fmla="*/ 3632799 w 3632799"/>
              <a:gd name="connsiteY0" fmla="*/ 2699108 h 2699108"/>
              <a:gd name="connsiteX1" fmla="*/ 0 w 3632799"/>
              <a:gd name="connsiteY1" fmla="*/ 0 h 2699108"/>
              <a:gd name="connsiteX0" fmla="*/ 4054545 w 4054545"/>
              <a:gd name="connsiteY0" fmla="*/ 2675268 h 2675268"/>
              <a:gd name="connsiteX1" fmla="*/ 0 w 4054545"/>
              <a:gd name="connsiteY1" fmla="*/ 0 h 2675268"/>
              <a:gd name="connsiteX0" fmla="*/ 4054545 w 4054545"/>
              <a:gd name="connsiteY0" fmla="*/ 2675268 h 2675268"/>
              <a:gd name="connsiteX1" fmla="*/ 0 w 4054545"/>
              <a:gd name="connsiteY1" fmla="*/ 0 h 2675268"/>
              <a:gd name="connsiteX0" fmla="*/ 4078645 w 4078645"/>
              <a:gd name="connsiteY0" fmla="*/ 2707054 h 2707054"/>
              <a:gd name="connsiteX1" fmla="*/ 0 w 4078645"/>
              <a:gd name="connsiteY1" fmla="*/ 0 h 2707054"/>
              <a:gd name="connsiteX0" fmla="*/ 4150944 w 4150944"/>
              <a:gd name="connsiteY0" fmla="*/ 2659374 h 2659374"/>
              <a:gd name="connsiteX1" fmla="*/ 0 w 4150944"/>
              <a:gd name="connsiteY1" fmla="*/ 0 h 2659374"/>
              <a:gd name="connsiteX0" fmla="*/ 4150944 w 4150944"/>
              <a:gd name="connsiteY0" fmla="*/ 2659374 h 2659374"/>
              <a:gd name="connsiteX1" fmla="*/ 0 w 4150944"/>
              <a:gd name="connsiteY1" fmla="*/ 0 h 2659374"/>
              <a:gd name="connsiteX0" fmla="*/ 4193119 w 4193119"/>
              <a:gd name="connsiteY0" fmla="*/ 2786520 h 2786520"/>
              <a:gd name="connsiteX1" fmla="*/ 0 w 4193119"/>
              <a:gd name="connsiteY1" fmla="*/ 0 h 2786520"/>
              <a:gd name="connsiteX0" fmla="*/ 4193119 w 4193119"/>
              <a:gd name="connsiteY0" fmla="*/ 2786520 h 2786520"/>
              <a:gd name="connsiteX1" fmla="*/ 0 w 4193119"/>
              <a:gd name="connsiteY1" fmla="*/ 0 h 2786520"/>
              <a:gd name="connsiteX0" fmla="*/ 4132870 w 4132870"/>
              <a:gd name="connsiteY0" fmla="*/ 2651427 h 2651427"/>
              <a:gd name="connsiteX1" fmla="*/ 0 w 4132870"/>
              <a:gd name="connsiteY1" fmla="*/ 0 h 2651427"/>
              <a:gd name="connsiteX0" fmla="*/ 5157110 w 5157110"/>
              <a:gd name="connsiteY0" fmla="*/ 3446089 h 3446089"/>
              <a:gd name="connsiteX1" fmla="*/ 0 w 5157110"/>
              <a:gd name="connsiteY1" fmla="*/ 0 h 3446089"/>
              <a:gd name="connsiteX0" fmla="*/ 5157110 w 5157110"/>
              <a:gd name="connsiteY0" fmla="*/ 3446089 h 3446089"/>
              <a:gd name="connsiteX1" fmla="*/ 0 w 5157110"/>
              <a:gd name="connsiteY1" fmla="*/ 0 h 3446089"/>
              <a:gd name="connsiteX0" fmla="*/ 5120960 w 5120960"/>
              <a:gd name="connsiteY0" fmla="*/ 3501715 h 3501715"/>
              <a:gd name="connsiteX1" fmla="*/ 0 w 5120960"/>
              <a:gd name="connsiteY1" fmla="*/ 0 h 3501715"/>
              <a:gd name="connsiteX0" fmla="*/ 5054686 w 5054686"/>
              <a:gd name="connsiteY0" fmla="*/ 2921612 h 2921612"/>
              <a:gd name="connsiteX1" fmla="*/ 0 w 5054686"/>
              <a:gd name="connsiteY1" fmla="*/ 0 h 2921612"/>
              <a:gd name="connsiteX0" fmla="*/ 5054686 w 5054686"/>
              <a:gd name="connsiteY0" fmla="*/ 2921612 h 2921612"/>
              <a:gd name="connsiteX1" fmla="*/ 0 w 5054686"/>
              <a:gd name="connsiteY1" fmla="*/ 0 h 2921612"/>
              <a:gd name="connsiteX0" fmla="*/ 4018396 w 4018396"/>
              <a:gd name="connsiteY0" fmla="*/ 2889826 h 2889826"/>
              <a:gd name="connsiteX1" fmla="*/ 0 w 4018396"/>
              <a:gd name="connsiteY1" fmla="*/ 0 h 2889826"/>
              <a:gd name="connsiteX0" fmla="*/ 4018396 w 4018396"/>
              <a:gd name="connsiteY0" fmla="*/ 2889826 h 2889826"/>
              <a:gd name="connsiteX1" fmla="*/ 0 w 4018396"/>
              <a:gd name="connsiteY1" fmla="*/ 0 h 2889826"/>
              <a:gd name="connsiteX0" fmla="*/ 4018396 w 4018396"/>
              <a:gd name="connsiteY0" fmla="*/ 2889826 h 2889826"/>
              <a:gd name="connsiteX1" fmla="*/ 0 w 4018396"/>
              <a:gd name="connsiteY1" fmla="*/ 0 h 2889826"/>
              <a:gd name="connsiteX0" fmla="*/ 4849838 w 4849838"/>
              <a:gd name="connsiteY0" fmla="*/ 2905719 h 2905719"/>
              <a:gd name="connsiteX1" fmla="*/ 0 w 4849838"/>
              <a:gd name="connsiteY1" fmla="*/ 0 h 2905719"/>
              <a:gd name="connsiteX0" fmla="*/ 4849838 w 4849838"/>
              <a:gd name="connsiteY0" fmla="*/ 2905719 h 2905719"/>
              <a:gd name="connsiteX1" fmla="*/ 0 w 4849838"/>
              <a:gd name="connsiteY1" fmla="*/ 0 h 2905719"/>
              <a:gd name="connsiteX0" fmla="*/ 4849838 w 4849838"/>
              <a:gd name="connsiteY0" fmla="*/ 2905719 h 2905719"/>
              <a:gd name="connsiteX1" fmla="*/ 0 w 4849838"/>
              <a:gd name="connsiteY1" fmla="*/ 0 h 2905719"/>
              <a:gd name="connsiteX0" fmla="*/ 4765489 w 4765489"/>
              <a:gd name="connsiteY0" fmla="*/ 2873933 h 2873933"/>
              <a:gd name="connsiteX1" fmla="*/ 0 w 4765489"/>
              <a:gd name="connsiteY1" fmla="*/ 0 h 2873933"/>
              <a:gd name="connsiteX0" fmla="*/ 3964171 w 3964171"/>
              <a:gd name="connsiteY0" fmla="*/ 3001079 h 3001079"/>
              <a:gd name="connsiteX1" fmla="*/ 0 w 3964171"/>
              <a:gd name="connsiteY1" fmla="*/ 0 h 3001079"/>
              <a:gd name="connsiteX0" fmla="*/ 3964171 w 3969320"/>
              <a:gd name="connsiteY0" fmla="*/ 3001079 h 3001079"/>
              <a:gd name="connsiteX1" fmla="*/ 0 w 3969320"/>
              <a:gd name="connsiteY1" fmla="*/ 0 h 3001079"/>
              <a:gd name="connsiteX0" fmla="*/ 4638965 w 4643138"/>
              <a:gd name="connsiteY0" fmla="*/ 2842147 h 2842147"/>
              <a:gd name="connsiteX1" fmla="*/ 0 w 4643138"/>
              <a:gd name="connsiteY1" fmla="*/ 0 h 2842147"/>
              <a:gd name="connsiteX0" fmla="*/ 4651015 w 4655174"/>
              <a:gd name="connsiteY0" fmla="*/ 2858040 h 2858040"/>
              <a:gd name="connsiteX1" fmla="*/ 0 w 4655174"/>
              <a:gd name="connsiteY1" fmla="*/ 0 h 2858040"/>
              <a:gd name="connsiteX0" fmla="*/ 4014781 w 4019841"/>
              <a:gd name="connsiteY0" fmla="*/ 2154499 h 2154499"/>
              <a:gd name="connsiteX1" fmla="*/ 0 w 4019841"/>
              <a:gd name="connsiteY1" fmla="*/ 0 h 2154499"/>
              <a:gd name="connsiteX0" fmla="*/ 4014781 w 4018967"/>
              <a:gd name="connsiteY0" fmla="*/ 2154499 h 2154499"/>
              <a:gd name="connsiteX1" fmla="*/ 0 w 4018967"/>
              <a:gd name="connsiteY1" fmla="*/ 0 h 2154499"/>
              <a:gd name="connsiteX0" fmla="*/ 2919523 w 2925581"/>
              <a:gd name="connsiteY0" fmla="*/ 2763176 h 2763176"/>
              <a:gd name="connsiteX1" fmla="*/ 0 w 2925581"/>
              <a:gd name="connsiteY1" fmla="*/ 0 h 2763176"/>
              <a:gd name="connsiteX0" fmla="*/ 2919523 w 2919523"/>
              <a:gd name="connsiteY0" fmla="*/ 2763176 h 2763176"/>
              <a:gd name="connsiteX1" fmla="*/ 0 w 2919523"/>
              <a:gd name="connsiteY1" fmla="*/ 0 h 2763176"/>
              <a:gd name="connsiteX0" fmla="*/ 2919523 w 2919566"/>
              <a:gd name="connsiteY0" fmla="*/ 2763176 h 2763176"/>
              <a:gd name="connsiteX1" fmla="*/ 0 w 2919566"/>
              <a:gd name="connsiteY1" fmla="*/ 0 h 276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9566" h="2763176">
                <a:moveTo>
                  <a:pt x="2919523" y="2763176"/>
                </a:moveTo>
                <a:cubicBezTo>
                  <a:pt x="2930851" y="1372007"/>
                  <a:pt x="715683" y="1442886"/>
                  <a:pt x="0" y="0"/>
                </a:cubicBez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CBDBF082-8473-401C-820B-0934EF6DC37D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Vrije vorm: vorm 13">
            <a:extLst>
              <a:ext uri="{FF2B5EF4-FFF2-40B4-BE49-F238E27FC236}">
                <a16:creationId xmlns:a16="http://schemas.microsoft.com/office/drawing/2014/main" id="{7A2D66E1-3E02-47E7-9B94-6DCD145D1D58}"/>
              </a:ext>
            </a:extLst>
          </p:cNvPr>
          <p:cNvSpPr/>
          <p:nvPr/>
        </p:nvSpPr>
        <p:spPr>
          <a:xfrm flipH="1">
            <a:off x="8225034" y="1709585"/>
            <a:ext cx="1196584" cy="4261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12 w 2891405"/>
              <a:gd name="connsiteY0" fmla="*/ 40000 h 61043"/>
              <a:gd name="connsiteX1" fmla="*/ 2622680 w 2891405"/>
              <a:gd name="connsiteY1" fmla="*/ 0 h 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1405" h="61043">
                <a:moveTo>
                  <a:pt x="12" y="40000"/>
                </a:moveTo>
                <a:cubicBezTo>
                  <a:pt x="-7875" y="-63366"/>
                  <a:pt x="3938844" y="162793"/>
                  <a:pt x="262268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Vrije vorm: vorm 13">
            <a:extLst>
              <a:ext uri="{FF2B5EF4-FFF2-40B4-BE49-F238E27FC236}">
                <a16:creationId xmlns:a16="http://schemas.microsoft.com/office/drawing/2014/main" id="{58242462-6260-406B-87C9-A78E2A49617B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3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94317" cy="1325563"/>
          </a:xfrm>
          <a:noFill/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56018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680167-A876-414E-8489-1B8D2B34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9BB9A3-EC87-48D8-990C-BBE894A4311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5">
            <a:extLst>
              <a:ext uri="{FF2B5EF4-FFF2-40B4-BE49-F238E27FC236}">
                <a16:creationId xmlns:a16="http://schemas.microsoft.com/office/drawing/2014/main" id="{BC8134C2-D55E-493C-826C-C11E05B1FCFC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7E3E13D-557A-452A-BF1C-B59A80F28849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Vrije vorm: vorm 13">
            <a:extLst>
              <a:ext uri="{FF2B5EF4-FFF2-40B4-BE49-F238E27FC236}">
                <a16:creationId xmlns:a16="http://schemas.microsoft.com/office/drawing/2014/main" id="{ACC0B3E7-AA23-4652-92E4-C46106F2A8A8}"/>
              </a:ext>
            </a:extLst>
          </p:cNvPr>
          <p:cNvSpPr/>
          <p:nvPr/>
        </p:nvSpPr>
        <p:spPr>
          <a:xfrm flipH="1">
            <a:off x="8225034" y="1709585"/>
            <a:ext cx="1196584" cy="4261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12 w 2891405"/>
              <a:gd name="connsiteY0" fmla="*/ 40000 h 61043"/>
              <a:gd name="connsiteX1" fmla="*/ 2622680 w 2891405"/>
              <a:gd name="connsiteY1" fmla="*/ 0 h 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1405" h="61043">
                <a:moveTo>
                  <a:pt x="12" y="40000"/>
                </a:moveTo>
                <a:cubicBezTo>
                  <a:pt x="-7875" y="-63366"/>
                  <a:pt x="3938844" y="162793"/>
                  <a:pt x="262268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Vrije vorm: vorm 13">
            <a:extLst>
              <a:ext uri="{FF2B5EF4-FFF2-40B4-BE49-F238E27FC236}">
                <a16:creationId xmlns:a16="http://schemas.microsoft.com/office/drawing/2014/main" id="{D5049EAB-AA1A-4C94-817A-45A4260E1C6E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D90AB69-C0BD-49BE-9A16-8F53E46EC0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en-US" sz="6000" b="1" dirty="0">
                <a:solidFill>
                  <a:schemeClr val="tx1"/>
                </a:solidFill>
              </a:rPr>
              <a:t>Quiescent State</a:t>
            </a:r>
          </a:p>
          <a:p>
            <a:pPr algn="ctr">
              <a:spcBef>
                <a:spcPts val="1000"/>
              </a:spcBef>
            </a:pPr>
            <a:r>
              <a:rPr lang="en-US" sz="7000" dirty="0">
                <a:solidFill>
                  <a:schemeClr val="bg1"/>
                </a:solidFill>
              </a:rPr>
              <a:t>Arbitrary memory read/write</a:t>
            </a:r>
          </a:p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chemeClr val="tx1"/>
                </a:solidFill>
              </a:rPr>
              <a:t>Baseline + XnR + CCFI</a:t>
            </a:r>
          </a:p>
        </p:txBody>
      </p:sp>
    </p:spTree>
    <p:extLst>
      <p:ext uri="{BB962C8B-B14F-4D97-AF65-F5344CB8AC3E}">
        <p14:creationId xmlns:p14="http://schemas.microsoft.com/office/powerpoint/2010/main" val="1022176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4199" cy="1325563"/>
          </a:xfrm>
          <a:noFill/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28314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CA71E-D028-4F19-BB85-36BF24E5BC30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5">
            <a:extLst>
              <a:ext uri="{FF2B5EF4-FFF2-40B4-BE49-F238E27FC236}">
                <a16:creationId xmlns:a16="http://schemas.microsoft.com/office/drawing/2014/main" id="{C5F29767-BE77-4B2E-97FE-8F709BE20765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BD0CAD-FC52-4E32-A598-06440C6F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Construct counterfeit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/>
              <a:t> object</a:t>
            </a: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79C5CEFE-188A-422B-B6FD-ED9C80F6F7AE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09917726-2664-4AD8-B607-76F239EFD395}"/>
              </a:ext>
            </a:extLst>
          </p:cNvPr>
          <p:cNvSpPr/>
          <p:nvPr/>
        </p:nvSpPr>
        <p:spPr>
          <a:xfrm flipH="1">
            <a:off x="8225034" y="1709585"/>
            <a:ext cx="1196584" cy="4261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12 w 2891405"/>
              <a:gd name="connsiteY0" fmla="*/ 40000 h 61043"/>
              <a:gd name="connsiteX1" fmla="*/ 2622680 w 2891405"/>
              <a:gd name="connsiteY1" fmla="*/ 0 h 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1405" h="61043">
                <a:moveTo>
                  <a:pt x="12" y="40000"/>
                </a:moveTo>
                <a:cubicBezTo>
                  <a:pt x="-7875" y="-63366"/>
                  <a:pt x="3938844" y="162793"/>
                  <a:pt x="262268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Vrije vorm: vorm 13">
            <a:extLst>
              <a:ext uri="{FF2B5EF4-FFF2-40B4-BE49-F238E27FC236}">
                <a16:creationId xmlns:a16="http://schemas.microsoft.com/office/drawing/2014/main" id="{36E3BFA3-66E2-44AD-868C-D5BA8602E6E0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4199" cy="1325563"/>
          </a:xfrm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02660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CA71E-D028-4F19-BB85-36BF24E5BC30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5">
            <a:extLst>
              <a:ext uri="{FF2B5EF4-FFF2-40B4-BE49-F238E27FC236}">
                <a16:creationId xmlns:a16="http://schemas.microsoft.com/office/drawing/2014/main" id="{C5F29767-BE77-4B2E-97FE-8F709BE20765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Vrije vorm: vorm 13">
            <a:extLst>
              <a:ext uri="{FF2B5EF4-FFF2-40B4-BE49-F238E27FC236}">
                <a16:creationId xmlns:a16="http://schemas.microsoft.com/office/drawing/2014/main" id="{6040D59C-43CB-4B7C-B929-759A16031DF9}"/>
              </a:ext>
            </a:extLst>
          </p:cNvPr>
          <p:cNvSpPr/>
          <p:nvPr/>
        </p:nvSpPr>
        <p:spPr>
          <a:xfrm flipH="1">
            <a:off x="5201455" y="2394780"/>
            <a:ext cx="4861132" cy="471107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42615 w 5306174"/>
              <a:gd name="connsiteY0" fmla="*/ 78 h 294694"/>
              <a:gd name="connsiteX1" fmla="*/ 5305769 w 5306174"/>
              <a:gd name="connsiteY1" fmla="*/ 294694 h 294694"/>
              <a:gd name="connsiteX0" fmla="*/ 30960 w 7674101"/>
              <a:gd name="connsiteY0" fmla="*/ 118147 h 118147"/>
              <a:gd name="connsiteX1" fmla="*/ 7673811 w 7674101"/>
              <a:gd name="connsiteY1" fmla="*/ 111484 h 118147"/>
              <a:gd name="connsiteX0" fmla="*/ 38720 w 7681571"/>
              <a:gd name="connsiteY0" fmla="*/ 6663 h 129943"/>
              <a:gd name="connsiteX1" fmla="*/ 7681571 w 7681571"/>
              <a:gd name="connsiteY1" fmla="*/ 0 h 129943"/>
              <a:gd name="connsiteX0" fmla="*/ 39117 w 7611144"/>
              <a:gd name="connsiteY0" fmla="*/ 21515 h 133991"/>
              <a:gd name="connsiteX1" fmla="*/ 7611144 w 7611144"/>
              <a:gd name="connsiteY1" fmla="*/ 0 h 133991"/>
              <a:gd name="connsiteX0" fmla="*/ 42326 w 7090254"/>
              <a:gd name="connsiteY0" fmla="*/ 10 h 161988"/>
              <a:gd name="connsiteX1" fmla="*/ 7090254 w 7090254"/>
              <a:gd name="connsiteY1" fmla="*/ 44267 h 161988"/>
              <a:gd name="connsiteX0" fmla="*/ 0 w 7047928"/>
              <a:gd name="connsiteY0" fmla="*/ 0 h 44257"/>
              <a:gd name="connsiteX1" fmla="*/ 7047928 w 7047928"/>
              <a:gd name="connsiteY1" fmla="*/ 44257 h 44257"/>
              <a:gd name="connsiteX0" fmla="*/ 0 w 7033763"/>
              <a:gd name="connsiteY0" fmla="*/ 0 h 12432"/>
              <a:gd name="connsiteX1" fmla="*/ 7033763 w 7033763"/>
              <a:gd name="connsiteY1" fmla="*/ 12432 h 12432"/>
              <a:gd name="connsiteX0" fmla="*/ 0 w 7033763"/>
              <a:gd name="connsiteY0" fmla="*/ 0 h 61201"/>
              <a:gd name="connsiteX1" fmla="*/ 7033763 w 7033763"/>
              <a:gd name="connsiteY1" fmla="*/ 12432 h 61201"/>
              <a:gd name="connsiteX0" fmla="*/ 0 w 7033763"/>
              <a:gd name="connsiteY0" fmla="*/ 12031 h 62543"/>
              <a:gd name="connsiteX1" fmla="*/ 7033763 w 7033763"/>
              <a:gd name="connsiteY1" fmla="*/ 24463 h 62543"/>
              <a:gd name="connsiteX0" fmla="*/ 0 w 7033763"/>
              <a:gd name="connsiteY0" fmla="*/ 0 h 61639"/>
              <a:gd name="connsiteX1" fmla="*/ 7033763 w 7033763"/>
              <a:gd name="connsiteY1" fmla="*/ 12432 h 61639"/>
              <a:gd name="connsiteX0" fmla="*/ 0 w 7062093"/>
              <a:gd name="connsiteY0" fmla="*/ 0 h 81638"/>
              <a:gd name="connsiteX1" fmla="*/ 7062093 w 7062093"/>
              <a:gd name="connsiteY1" fmla="*/ 37892 h 81638"/>
              <a:gd name="connsiteX0" fmla="*/ 0 w 7658825"/>
              <a:gd name="connsiteY0" fmla="*/ 0 h 79999"/>
              <a:gd name="connsiteX1" fmla="*/ 7658825 w 7658825"/>
              <a:gd name="connsiteY1" fmla="*/ 35861 h 79999"/>
              <a:gd name="connsiteX0" fmla="*/ 0 w 6777288"/>
              <a:gd name="connsiteY0" fmla="*/ 0 h 98381"/>
              <a:gd name="connsiteX1" fmla="*/ 6777288 w 6777288"/>
              <a:gd name="connsiteY1" fmla="*/ 58207 h 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7288" h="98381">
                <a:moveTo>
                  <a:pt x="0" y="0"/>
                </a:moveTo>
                <a:cubicBezTo>
                  <a:pt x="2812028" y="6266"/>
                  <a:pt x="4758492" y="172878"/>
                  <a:pt x="6777288" y="58207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B7C48F8F-8840-44B1-A77E-1F58B0FADC07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7D65CAA-BA70-4B23-91BC-E24EC7D6AE3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Construct counterfeit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/>
              <a:t> object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Corrupt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listening</a:t>
            </a:r>
            <a:r>
              <a:rPr lang="en-US" dirty="0"/>
              <a:t> </a:t>
            </a:r>
            <a:r>
              <a:rPr lang="en-US" u="sng" dirty="0"/>
              <a:t>data</a:t>
            </a:r>
            <a:r>
              <a:rPr lang="en-US" dirty="0"/>
              <a:t> pointer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(make it point to our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/>
              <a:t>)</a:t>
            </a:r>
            <a:endParaRPr lang="en-US" sz="2800" b="1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Vrije vorm: vorm 13">
            <a:extLst>
              <a:ext uri="{FF2B5EF4-FFF2-40B4-BE49-F238E27FC236}">
                <a16:creationId xmlns:a16="http://schemas.microsoft.com/office/drawing/2014/main" id="{ADEE2821-4910-4F93-895F-694263FE6177}"/>
              </a:ext>
            </a:extLst>
          </p:cNvPr>
          <p:cNvSpPr/>
          <p:nvPr/>
        </p:nvSpPr>
        <p:spPr>
          <a:xfrm flipH="1">
            <a:off x="8225034" y="1709585"/>
            <a:ext cx="1196584" cy="4261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12 w 2891405"/>
              <a:gd name="connsiteY0" fmla="*/ 40000 h 61043"/>
              <a:gd name="connsiteX1" fmla="*/ 2622680 w 2891405"/>
              <a:gd name="connsiteY1" fmla="*/ 0 h 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1405" h="61043">
                <a:moveTo>
                  <a:pt x="12" y="40000"/>
                </a:moveTo>
                <a:cubicBezTo>
                  <a:pt x="-7875" y="-63366"/>
                  <a:pt x="3938844" y="162793"/>
                  <a:pt x="262268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Vrije vorm: vorm 13">
            <a:extLst>
              <a:ext uri="{FF2B5EF4-FFF2-40B4-BE49-F238E27FC236}">
                <a16:creationId xmlns:a16="http://schemas.microsoft.com/office/drawing/2014/main" id="{BE36F8B8-0D12-46E3-A639-0040DC498C5C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1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4199" cy="1325563"/>
          </a:xfrm>
        </p:spPr>
        <p:txBody>
          <a:bodyPr/>
          <a:lstStyle/>
          <a:p>
            <a:r>
              <a:rPr lang="en-US" dirty="0"/>
              <a:t>Cryptographic CFI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35110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0" name="Rechthoek 5">
            <a:extLst>
              <a:ext uri="{FF2B5EF4-FFF2-40B4-BE49-F238E27FC236}">
                <a16:creationId xmlns:a16="http://schemas.microsoft.com/office/drawing/2014/main" id="{53FF24D7-A23B-47CB-81A1-0BC57AE3CE7B}"/>
              </a:ext>
            </a:extLst>
          </p:cNvPr>
          <p:cNvSpPr/>
          <p:nvPr/>
        </p:nvSpPr>
        <p:spPr>
          <a:xfrm>
            <a:off x="6407218" y="1445357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878EC6-113D-468E-9ACD-9C17546CA235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065858" y="1630023"/>
            <a:ext cx="1287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CA71E-D028-4F19-BB85-36BF24E5BC30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7065858" y="2113280"/>
            <a:ext cx="87013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5">
            <a:extLst>
              <a:ext uri="{FF2B5EF4-FFF2-40B4-BE49-F238E27FC236}">
                <a16:creationId xmlns:a16="http://schemas.microsoft.com/office/drawing/2014/main" id="{C5F29767-BE77-4B2E-97FE-8F709BE20765}"/>
              </a:ext>
            </a:extLst>
          </p:cNvPr>
          <p:cNvSpPr/>
          <p:nvPr/>
        </p:nvSpPr>
        <p:spPr>
          <a:xfrm>
            <a:off x="6407218" y="1928614"/>
            <a:ext cx="65864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Vrije vorm: vorm 13">
            <a:extLst>
              <a:ext uri="{FF2B5EF4-FFF2-40B4-BE49-F238E27FC236}">
                <a16:creationId xmlns:a16="http://schemas.microsoft.com/office/drawing/2014/main" id="{0AF9B8A1-C115-4275-8C3C-CA8D39480CF4}"/>
              </a:ext>
            </a:extLst>
          </p:cNvPr>
          <p:cNvSpPr/>
          <p:nvPr/>
        </p:nvSpPr>
        <p:spPr>
          <a:xfrm flipH="1">
            <a:off x="9406374" y="1821062"/>
            <a:ext cx="646694" cy="53709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2212881"/>
              <a:gd name="connsiteY0" fmla="*/ 113745 h 143077"/>
              <a:gd name="connsiteX1" fmla="*/ 1972080 w 2212881"/>
              <a:gd name="connsiteY1" fmla="*/ 51550 h 143077"/>
              <a:gd name="connsiteX0" fmla="*/ 0 w 2276169"/>
              <a:gd name="connsiteY0" fmla="*/ 62195 h 113629"/>
              <a:gd name="connsiteX1" fmla="*/ 1972080 w 2276169"/>
              <a:gd name="connsiteY1" fmla="*/ 0 h 113629"/>
              <a:gd name="connsiteX0" fmla="*/ 0 w 2596843"/>
              <a:gd name="connsiteY0" fmla="*/ 62195 h 67949"/>
              <a:gd name="connsiteX1" fmla="*/ 1972080 w 2596843"/>
              <a:gd name="connsiteY1" fmla="*/ 0 h 67949"/>
              <a:gd name="connsiteX0" fmla="*/ 0 w 2542630"/>
              <a:gd name="connsiteY0" fmla="*/ 62195 h 62226"/>
              <a:gd name="connsiteX1" fmla="*/ 1972080 w 2542630"/>
              <a:gd name="connsiteY1" fmla="*/ 0 h 62226"/>
              <a:gd name="connsiteX0" fmla="*/ 27494 w 2274790"/>
              <a:gd name="connsiteY0" fmla="*/ 62195 h 62195"/>
              <a:gd name="connsiteX1" fmla="*/ 1999574 w 2274790"/>
              <a:gd name="connsiteY1" fmla="*/ 0 h 62195"/>
              <a:gd name="connsiteX0" fmla="*/ 28868 w 2217028"/>
              <a:gd name="connsiteY0" fmla="*/ 62195 h 62195"/>
              <a:gd name="connsiteX1" fmla="*/ 2000948 w 2217028"/>
              <a:gd name="connsiteY1" fmla="*/ 0 h 62195"/>
              <a:gd name="connsiteX0" fmla="*/ 46373 w 967049"/>
              <a:gd name="connsiteY0" fmla="*/ 70927 h 70927"/>
              <a:gd name="connsiteX1" fmla="*/ 643629 w 967049"/>
              <a:gd name="connsiteY1" fmla="*/ 0 h 70927"/>
              <a:gd name="connsiteX0" fmla="*/ 0 w 1205106"/>
              <a:gd name="connsiteY0" fmla="*/ 70927 h 72535"/>
              <a:gd name="connsiteX1" fmla="*/ 597256 w 1205106"/>
              <a:gd name="connsiteY1" fmla="*/ 0 h 72535"/>
              <a:gd name="connsiteX0" fmla="*/ 9327 w 955422"/>
              <a:gd name="connsiteY0" fmla="*/ 70927 h 70927"/>
              <a:gd name="connsiteX1" fmla="*/ 606583 w 955422"/>
              <a:gd name="connsiteY1" fmla="*/ 0 h 70927"/>
              <a:gd name="connsiteX0" fmla="*/ 23980 w 621237"/>
              <a:gd name="connsiteY0" fmla="*/ 70927 h 70927"/>
              <a:gd name="connsiteX1" fmla="*/ 621236 w 621237"/>
              <a:gd name="connsiteY1" fmla="*/ 0 h 70927"/>
              <a:gd name="connsiteX0" fmla="*/ 35958 w 633215"/>
              <a:gd name="connsiteY0" fmla="*/ 70927 h 70927"/>
              <a:gd name="connsiteX1" fmla="*/ 633214 w 633215"/>
              <a:gd name="connsiteY1" fmla="*/ 0 h 70927"/>
              <a:gd name="connsiteX0" fmla="*/ 32899 w 679257"/>
              <a:gd name="connsiteY0" fmla="*/ 66561 h 66561"/>
              <a:gd name="connsiteX1" fmla="*/ 679257 w 679257"/>
              <a:gd name="connsiteY1" fmla="*/ 0 h 66561"/>
              <a:gd name="connsiteX0" fmla="*/ 8191 w 1087708"/>
              <a:gd name="connsiteY0" fmla="*/ 66561 h 66561"/>
              <a:gd name="connsiteX1" fmla="*/ 654549 w 1087708"/>
              <a:gd name="connsiteY1" fmla="*/ 0 h 66561"/>
              <a:gd name="connsiteX0" fmla="*/ -1 w 1416491"/>
              <a:gd name="connsiteY0" fmla="*/ 66561 h 135602"/>
              <a:gd name="connsiteX1" fmla="*/ 646357 w 1416491"/>
              <a:gd name="connsiteY1" fmla="*/ 0 h 135602"/>
              <a:gd name="connsiteX0" fmla="*/ 0 w 3031367"/>
              <a:gd name="connsiteY0" fmla="*/ 56373 h 129575"/>
              <a:gd name="connsiteX1" fmla="*/ 2659494 w 3031367"/>
              <a:gd name="connsiteY1" fmla="*/ 0 h 129575"/>
              <a:gd name="connsiteX0" fmla="*/ 12 w 2926206"/>
              <a:gd name="connsiteY0" fmla="*/ 56373 h 64436"/>
              <a:gd name="connsiteX1" fmla="*/ 2659506 w 2926206"/>
              <a:gd name="connsiteY1" fmla="*/ 0 h 64436"/>
              <a:gd name="connsiteX0" fmla="*/ 777570 w 883454"/>
              <a:gd name="connsiteY0" fmla="*/ 22405 h 103195"/>
              <a:gd name="connsiteX1" fmla="*/ 0 w 883454"/>
              <a:gd name="connsiteY1" fmla="*/ 53357 h 103195"/>
              <a:gd name="connsiteX0" fmla="*/ 1021917 w 1021918"/>
              <a:gd name="connsiteY0" fmla="*/ 46064 h 77016"/>
              <a:gd name="connsiteX1" fmla="*/ 244347 w 1021918"/>
              <a:gd name="connsiteY1" fmla="*/ 77016 h 77016"/>
              <a:gd name="connsiteX0" fmla="*/ 994837 w 1024479"/>
              <a:gd name="connsiteY0" fmla="*/ 22792 h 53744"/>
              <a:gd name="connsiteX1" fmla="*/ 217267 w 1024479"/>
              <a:gd name="connsiteY1" fmla="*/ 53744 h 53744"/>
              <a:gd name="connsiteX0" fmla="*/ 777570 w 829107"/>
              <a:gd name="connsiteY0" fmla="*/ 35930 h 66882"/>
              <a:gd name="connsiteX1" fmla="*/ 0 w 829107"/>
              <a:gd name="connsiteY1" fmla="*/ 66882 h 66882"/>
              <a:gd name="connsiteX0" fmla="*/ 802120 w 852626"/>
              <a:gd name="connsiteY0" fmla="*/ 39142 h 62817"/>
              <a:gd name="connsiteX1" fmla="*/ 0 w 852626"/>
              <a:gd name="connsiteY1" fmla="*/ 62817 h 62817"/>
              <a:gd name="connsiteX0" fmla="*/ 2471030 w 2492387"/>
              <a:gd name="connsiteY0" fmla="*/ 40451 h 61339"/>
              <a:gd name="connsiteX1" fmla="*/ 0 w 2492387"/>
              <a:gd name="connsiteY1" fmla="*/ 61339 h 61339"/>
              <a:gd name="connsiteX0" fmla="*/ 1442979 w 1476131"/>
              <a:gd name="connsiteY0" fmla="*/ 34460 h 68993"/>
              <a:gd name="connsiteX1" fmla="*/ 0 w 1476131"/>
              <a:gd name="connsiteY1" fmla="*/ 68993 h 68993"/>
              <a:gd name="connsiteX0" fmla="*/ 1442979 w 1496796"/>
              <a:gd name="connsiteY0" fmla="*/ 16671 h 51204"/>
              <a:gd name="connsiteX1" fmla="*/ 0 w 1496796"/>
              <a:gd name="connsiteY1" fmla="*/ 51204 h 51204"/>
              <a:gd name="connsiteX0" fmla="*/ 1442979 w 1658121"/>
              <a:gd name="connsiteY0" fmla="*/ 0 h 37491"/>
              <a:gd name="connsiteX1" fmla="*/ 0 w 1658121"/>
              <a:gd name="connsiteY1" fmla="*/ 34533 h 37491"/>
              <a:gd name="connsiteX0" fmla="*/ 1489011 w 1699386"/>
              <a:gd name="connsiteY0" fmla="*/ 0 h 35096"/>
              <a:gd name="connsiteX1" fmla="*/ 0 w 1699386"/>
              <a:gd name="connsiteY1" fmla="*/ 29985 h 35096"/>
              <a:gd name="connsiteX0" fmla="*/ 1489011 w 1673707"/>
              <a:gd name="connsiteY0" fmla="*/ 0 h 30395"/>
              <a:gd name="connsiteX1" fmla="*/ 0 w 1673707"/>
              <a:gd name="connsiteY1" fmla="*/ 29985 h 30395"/>
              <a:gd name="connsiteX0" fmla="*/ 1489011 w 1859645"/>
              <a:gd name="connsiteY0" fmla="*/ 0 h 39353"/>
              <a:gd name="connsiteX1" fmla="*/ 0 w 1859645"/>
              <a:gd name="connsiteY1" fmla="*/ 29985 h 39353"/>
              <a:gd name="connsiteX0" fmla="*/ 1010276 w 1446371"/>
              <a:gd name="connsiteY0" fmla="*/ 0 h 38980"/>
              <a:gd name="connsiteX1" fmla="*/ 0 w 1446371"/>
              <a:gd name="connsiteY1" fmla="*/ 28893 h 38980"/>
              <a:gd name="connsiteX0" fmla="*/ 1010276 w 1010276"/>
              <a:gd name="connsiteY0" fmla="*/ 7327 h 36220"/>
              <a:gd name="connsiteX1" fmla="*/ 0 w 1010276"/>
              <a:gd name="connsiteY1" fmla="*/ 36220 h 36220"/>
              <a:gd name="connsiteX0" fmla="*/ 1136218 w 1136218"/>
              <a:gd name="connsiteY0" fmla="*/ 10152 h 39045"/>
              <a:gd name="connsiteX1" fmla="*/ 125942 w 1136218"/>
              <a:gd name="connsiteY1" fmla="*/ 39045 h 39045"/>
              <a:gd name="connsiteX0" fmla="*/ 1986157 w 1986157"/>
              <a:gd name="connsiteY0" fmla="*/ 0 h 16886"/>
              <a:gd name="connsiteX1" fmla="*/ 0 w 1986157"/>
              <a:gd name="connsiteY1" fmla="*/ 16886 h 16886"/>
              <a:gd name="connsiteX0" fmla="*/ 918212 w 918212"/>
              <a:gd name="connsiteY0" fmla="*/ 0 h 35443"/>
              <a:gd name="connsiteX1" fmla="*/ 0 w 918212"/>
              <a:gd name="connsiteY1" fmla="*/ 35443 h 35443"/>
              <a:gd name="connsiteX0" fmla="*/ 1010276 w 1010276"/>
              <a:gd name="connsiteY0" fmla="*/ 0 h 35443"/>
              <a:gd name="connsiteX1" fmla="*/ 0 w 1010276"/>
              <a:gd name="connsiteY1" fmla="*/ 35443 h 35443"/>
              <a:gd name="connsiteX0" fmla="*/ 1415359 w 1415359"/>
              <a:gd name="connsiteY0" fmla="*/ 0 h 12520"/>
              <a:gd name="connsiteX1" fmla="*/ 0 w 1415359"/>
              <a:gd name="connsiteY1" fmla="*/ 12520 h 12520"/>
              <a:gd name="connsiteX0" fmla="*/ 1415359 w 1526348"/>
              <a:gd name="connsiteY0" fmla="*/ 0 h 16364"/>
              <a:gd name="connsiteX1" fmla="*/ 0 w 1526348"/>
              <a:gd name="connsiteY1" fmla="*/ 12520 h 16364"/>
              <a:gd name="connsiteX0" fmla="*/ 1415359 w 1415359"/>
              <a:gd name="connsiteY0" fmla="*/ 21757 h 34277"/>
              <a:gd name="connsiteX1" fmla="*/ 0 w 1415359"/>
              <a:gd name="connsiteY1" fmla="*/ 34277 h 34277"/>
              <a:gd name="connsiteX0" fmla="*/ 1562662 w 1562662"/>
              <a:gd name="connsiteY0" fmla="*/ 15405 h 69404"/>
              <a:gd name="connsiteX1" fmla="*/ 0 w 1562662"/>
              <a:gd name="connsiteY1" fmla="*/ 69404 h 69404"/>
              <a:gd name="connsiteX0" fmla="*/ 1562662 w 1562662"/>
              <a:gd name="connsiteY0" fmla="*/ 5195 h 59194"/>
              <a:gd name="connsiteX1" fmla="*/ 0 w 1562662"/>
              <a:gd name="connsiteY1" fmla="*/ 59194 h 59194"/>
              <a:gd name="connsiteX0" fmla="*/ 1562662 w 1562662"/>
              <a:gd name="connsiteY0" fmla="*/ 5252 h 59251"/>
              <a:gd name="connsiteX1" fmla="*/ 0 w 1562662"/>
              <a:gd name="connsiteY1" fmla="*/ 59251 h 59251"/>
              <a:gd name="connsiteX0" fmla="*/ 1562662 w 1562662"/>
              <a:gd name="connsiteY0" fmla="*/ 22940 h 76939"/>
              <a:gd name="connsiteX1" fmla="*/ 0 w 1562662"/>
              <a:gd name="connsiteY1" fmla="*/ 76939 h 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662" h="76939">
                <a:moveTo>
                  <a:pt x="1562662" y="22940"/>
                </a:moveTo>
                <a:cubicBezTo>
                  <a:pt x="-13897" y="-49297"/>
                  <a:pt x="1613384" y="71674"/>
                  <a:pt x="0" y="76939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D62B3597-4E2E-4A8D-83C2-1476AC0D6045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070CBE-59F4-4292-9A6C-662D8DA98472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Construct counterfeit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/>
              <a:t> object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Corrupt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listening</a:t>
            </a:r>
            <a:r>
              <a:rPr lang="en-US" dirty="0"/>
              <a:t> </a:t>
            </a:r>
            <a:r>
              <a:rPr lang="en-US" u="sng" dirty="0"/>
              <a:t>data</a:t>
            </a:r>
            <a:r>
              <a:rPr lang="en-US" dirty="0"/>
              <a:t> pointer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(make it point to our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/>
              <a:t>)</a:t>
            </a:r>
            <a:endParaRPr lang="en-US" sz="2800" b="1" dirty="0">
              <a:solidFill>
                <a:schemeClr val="accent6"/>
              </a:solidFill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Send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/>
              <a:t> request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</p:txBody>
      </p:sp>
      <p:sp>
        <p:nvSpPr>
          <p:cNvPr id="26" name="Vrije vorm: vorm 13">
            <a:extLst>
              <a:ext uri="{FF2B5EF4-FFF2-40B4-BE49-F238E27FC236}">
                <a16:creationId xmlns:a16="http://schemas.microsoft.com/office/drawing/2014/main" id="{4CE5B93C-AAAA-4A7E-834F-BEF9FFA12D93}"/>
              </a:ext>
            </a:extLst>
          </p:cNvPr>
          <p:cNvSpPr/>
          <p:nvPr/>
        </p:nvSpPr>
        <p:spPr>
          <a:xfrm flipH="1">
            <a:off x="5201455" y="2394780"/>
            <a:ext cx="4861132" cy="471107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42615 w 5306174"/>
              <a:gd name="connsiteY0" fmla="*/ 78 h 294694"/>
              <a:gd name="connsiteX1" fmla="*/ 5305769 w 5306174"/>
              <a:gd name="connsiteY1" fmla="*/ 294694 h 294694"/>
              <a:gd name="connsiteX0" fmla="*/ 30960 w 7674101"/>
              <a:gd name="connsiteY0" fmla="*/ 118147 h 118147"/>
              <a:gd name="connsiteX1" fmla="*/ 7673811 w 7674101"/>
              <a:gd name="connsiteY1" fmla="*/ 111484 h 118147"/>
              <a:gd name="connsiteX0" fmla="*/ 38720 w 7681571"/>
              <a:gd name="connsiteY0" fmla="*/ 6663 h 129943"/>
              <a:gd name="connsiteX1" fmla="*/ 7681571 w 7681571"/>
              <a:gd name="connsiteY1" fmla="*/ 0 h 129943"/>
              <a:gd name="connsiteX0" fmla="*/ 39117 w 7611144"/>
              <a:gd name="connsiteY0" fmla="*/ 21515 h 133991"/>
              <a:gd name="connsiteX1" fmla="*/ 7611144 w 7611144"/>
              <a:gd name="connsiteY1" fmla="*/ 0 h 133991"/>
              <a:gd name="connsiteX0" fmla="*/ 42326 w 7090254"/>
              <a:gd name="connsiteY0" fmla="*/ 10 h 161988"/>
              <a:gd name="connsiteX1" fmla="*/ 7090254 w 7090254"/>
              <a:gd name="connsiteY1" fmla="*/ 44267 h 161988"/>
              <a:gd name="connsiteX0" fmla="*/ 0 w 7047928"/>
              <a:gd name="connsiteY0" fmla="*/ 0 h 44257"/>
              <a:gd name="connsiteX1" fmla="*/ 7047928 w 7047928"/>
              <a:gd name="connsiteY1" fmla="*/ 44257 h 44257"/>
              <a:gd name="connsiteX0" fmla="*/ 0 w 7033763"/>
              <a:gd name="connsiteY0" fmla="*/ 0 h 12432"/>
              <a:gd name="connsiteX1" fmla="*/ 7033763 w 7033763"/>
              <a:gd name="connsiteY1" fmla="*/ 12432 h 12432"/>
              <a:gd name="connsiteX0" fmla="*/ 0 w 7033763"/>
              <a:gd name="connsiteY0" fmla="*/ 0 h 61201"/>
              <a:gd name="connsiteX1" fmla="*/ 7033763 w 7033763"/>
              <a:gd name="connsiteY1" fmla="*/ 12432 h 61201"/>
              <a:gd name="connsiteX0" fmla="*/ 0 w 7033763"/>
              <a:gd name="connsiteY0" fmla="*/ 12031 h 62543"/>
              <a:gd name="connsiteX1" fmla="*/ 7033763 w 7033763"/>
              <a:gd name="connsiteY1" fmla="*/ 24463 h 62543"/>
              <a:gd name="connsiteX0" fmla="*/ 0 w 7033763"/>
              <a:gd name="connsiteY0" fmla="*/ 0 h 61639"/>
              <a:gd name="connsiteX1" fmla="*/ 7033763 w 7033763"/>
              <a:gd name="connsiteY1" fmla="*/ 12432 h 61639"/>
              <a:gd name="connsiteX0" fmla="*/ 0 w 7062093"/>
              <a:gd name="connsiteY0" fmla="*/ 0 h 81638"/>
              <a:gd name="connsiteX1" fmla="*/ 7062093 w 7062093"/>
              <a:gd name="connsiteY1" fmla="*/ 37892 h 81638"/>
              <a:gd name="connsiteX0" fmla="*/ 0 w 7658825"/>
              <a:gd name="connsiteY0" fmla="*/ 0 h 79999"/>
              <a:gd name="connsiteX1" fmla="*/ 7658825 w 7658825"/>
              <a:gd name="connsiteY1" fmla="*/ 35861 h 79999"/>
              <a:gd name="connsiteX0" fmla="*/ 0 w 6777288"/>
              <a:gd name="connsiteY0" fmla="*/ 0 h 98381"/>
              <a:gd name="connsiteX1" fmla="*/ 6777288 w 6777288"/>
              <a:gd name="connsiteY1" fmla="*/ 58207 h 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7288" h="98381">
                <a:moveTo>
                  <a:pt x="0" y="0"/>
                </a:moveTo>
                <a:cubicBezTo>
                  <a:pt x="2812028" y="6266"/>
                  <a:pt x="4758492" y="172878"/>
                  <a:pt x="6777288" y="58207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Vrije vorm: vorm 13">
            <a:extLst>
              <a:ext uri="{FF2B5EF4-FFF2-40B4-BE49-F238E27FC236}">
                <a16:creationId xmlns:a16="http://schemas.microsoft.com/office/drawing/2014/main" id="{43AEEA48-D8CF-4606-83A9-5A7A6B3CC59E}"/>
              </a:ext>
            </a:extLst>
          </p:cNvPr>
          <p:cNvSpPr/>
          <p:nvPr/>
        </p:nvSpPr>
        <p:spPr>
          <a:xfrm flipH="1">
            <a:off x="8598268" y="576079"/>
            <a:ext cx="778101" cy="916782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4773618 w 4773619"/>
              <a:gd name="connsiteY0" fmla="*/ 266682 h 266682"/>
              <a:gd name="connsiteX1" fmla="*/ 15097 w 4773619"/>
              <a:gd name="connsiteY1" fmla="*/ 0 h 266682"/>
              <a:gd name="connsiteX0" fmla="*/ 734330 w 1765015"/>
              <a:gd name="connsiteY0" fmla="*/ 251277 h 251277"/>
              <a:gd name="connsiteX1" fmla="*/ 1765015 w 1765015"/>
              <a:gd name="connsiteY1" fmla="*/ 0 h 251277"/>
              <a:gd name="connsiteX0" fmla="*/ 1 w 1065142"/>
              <a:gd name="connsiteY0" fmla="*/ 251277 h 251277"/>
              <a:gd name="connsiteX1" fmla="*/ 1030686 w 1065142"/>
              <a:gd name="connsiteY1" fmla="*/ 0 h 251277"/>
              <a:gd name="connsiteX0" fmla="*/ 1 w 1030686"/>
              <a:gd name="connsiteY0" fmla="*/ 251277 h 251277"/>
              <a:gd name="connsiteX1" fmla="*/ 1030686 w 1030686"/>
              <a:gd name="connsiteY1" fmla="*/ 0 h 251277"/>
              <a:gd name="connsiteX0" fmla="*/ 1 w 2124202"/>
              <a:gd name="connsiteY0" fmla="*/ 227069 h 227069"/>
              <a:gd name="connsiteX1" fmla="*/ 2124202 w 2124202"/>
              <a:gd name="connsiteY1" fmla="*/ 0 h 227069"/>
              <a:gd name="connsiteX0" fmla="*/ 1 w 2124202"/>
              <a:gd name="connsiteY0" fmla="*/ 260354 h 260354"/>
              <a:gd name="connsiteX1" fmla="*/ 2124202 w 2124202"/>
              <a:gd name="connsiteY1" fmla="*/ 33285 h 260354"/>
              <a:gd name="connsiteX0" fmla="*/ 0 w 1416633"/>
              <a:gd name="connsiteY0" fmla="*/ 260354 h 260354"/>
              <a:gd name="connsiteX1" fmla="*/ 1416633 w 1416633"/>
              <a:gd name="connsiteY1" fmla="*/ 33285 h 260354"/>
              <a:gd name="connsiteX0" fmla="*/ 0 w 1456523"/>
              <a:gd name="connsiteY0" fmla="*/ 227069 h 227069"/>
              <a:gd name="connsiteX1" fmla="*/ 1416633 w 1456523"/>
              <a:gd name="connsiteY1" fmla="*/ 0 h 227069"/>
              <a:gd name="connsiteX0" fmla="*/ 179 w 1422586"/>
              <a:gd name="connsiteY0" fmla="*/ 227069 h 227069"/>
              <a:gd name="connsiteX1" fmla="*/ 1416812 w 1422586"/>
              <a:gd name="connsiteY1" fmla="*/ 0 h 227069"/>
              <a:gd name="connsiteX0" fmla="*/ 434 w 1417067"/>
              <a:gd name="connsiteY0" fmla="*/ 227657 h 227657"/>
              <a:gd name="connsiteX1" fmla="*/ 1417067 w 1417067"/>
              <a:gd name="connsiteY1" fmla="*/ 588 h 227657"/>
              <a:gd name="connsiteX0" fmla="*/ 323 w 1642091"/>
              <a:gd name="connsiteY0" fmla="*/ 192279 h 192279"/>
              <a:gd name="connsiteX1" fmla="*/ 1642091 w 1642091"/>
              <a:gd name="connsiteY1" fmla="*/ 1523 h 192279"/>
              <a:gd name="connsiteX0" fmla="*/ 323 w 1642091"/>
              <a:gd name="connsiteY0" fmla="*/ 198584 h 198584"/>
              <a:gd name="connsiteX1" fmla="*/ 1642091 w 1642091"/>
              <a:gd name="connsiteY1" fmla="*/ 1226 h 1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091" h="198584">
                <a:moveTo>
                  <a:pt x="323" y="198584"/>
                </a:moveTo>
                <a:cubicBezTo>
                  <a:pt x="-19006" y="5130"/>
                  <a:pt x="831854" y="-4924"/>
                  <a:pt x="1642091" y="122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7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E3CA-EE69-4414-901D-8F65089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 (on nginx)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E57C-104C-4449-A84F-B6F3066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Scenario 3/4</a:t>
            </a: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</a:rPr>
              <a:t>Baseline + XnR + CCFI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Target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 access to code pages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Only target </a:t>
            </a:r>
            <a:r>
              <a:rPr lang="en-US" u="sng" dirty="0"/>
              <a:t>live</a:t>
            </a:r>
            <a:r>
              <a:rPr lang="en-US" dirty="0"/>
              <a:t> code 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We can corrupt everything, </a:t>
            </a:r>
            <a:r>
              <a:rPr lang="en-US" b="1" dirty="0"/>
              <a:t>except</a:t>
            </a:r>
            <a:r>
              <a:rPr lang="en-US" dirty="0"/>
              <a:t> </a:t>
            </a:r>
            <a:r>
              <a:rPr lang="en-US" u="sng" dirty="0"/>
              <a:t>code</a:t>
            </a:r>
            <a:r>
              <a:rPr lang="en-US" dirty="0"/>
              <a:t> pointers</a:t>
            </a:r>
          </a:p>
        </p:txBody>
      </p:sp>
    </p:spTree>
    <p:extLst>
      <p:ext uri="{BB962C8B-B14F-4D97-AF65-F5344CB8AC3E}">
        <p14:creationId xmlns:p14="http://schemas.microsoft.com/office/powerpoint/2010/main" val="3601354858"/>
      </p:ext>
    </p:extLst>
  </p:cSld>
  <p:clrMapOvr>
    <a:masterClrMapping/>
  </p:clrMapOvr>
  <p:transition spd="slow">
    <p:push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E3CA-EE69-4414-901D-8F65089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 (on nginx)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E57C-104C-4449-A84F-B6F3066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Scenario 4/4</a:t>
            </a: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</a:rPr>
              <a:t>Baseline + XnR + CPI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Target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 access to code pages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Only target </a:t>
            </a:r>
            <a:r>
              <a:rPr lang="en-US" u="sng" dirty="0"/>
              <a:t>live</a:t>
            </a:r>
            <a:r>
              <a:rPr lang="en-US" dirty="0"/>
              <a:t> code 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We can corrupt everything, </a:t>
            </a:r>
            <a:r>
              <a:rPr lang="en-US" b="1" dirty="0"/>
              <a:t>except</a:t>
            </a:r>
            <a:r>
              <a:rPr lang="en-US" dirty="0"/>
              <a:t> </a:t>
            </a:r>
            <a:r>
              <a:rPr lang="en-US" u="sng" dirty="0"/>
              <a:t>code</a:t>
            </a:r>
            <a:r>
              <a:rPr lang="en-US" dirty="0"/>
              <a:t> and </a:t>
            </a:r>
            <a:r>
              <a:rPr lang="en-US" u="sng" dirty="0"/>
              <a:t>data</a:t>
            </a:r>
            <a:r>
              <a:rPr lang="en-US" dirty="0"/>
              <a:t> pointers</a:t>
            </a:r>
          </a:p>
        </p:txBody>
      </p:sp>
    </p:spTree>
    <p:extLst>
      <p:ext uri="{BB962C8B-B14F-4D97-AF65-F5344CB8AC3E}">
        <p14:creationId xmlns:p14="http://schemas.microsoft.com/office/powerpoint/2010/main" val="5039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Code-Pointer Integrity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72611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</p:spTree>
    <p:extLst>
      <p:ext uri="{BB962C8B-B14F-4D97-AF65-F5344CB8AC3E}">
        <p14:creationId xmlns:p14="http://schemas.microsoft.com/office/powerpoint/2010/main" val="2045115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Code-Pointer Integrity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nc -v localhost 80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[tcp/http] succeeded!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ngx_http_log_op_s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*ops; 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64583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[heap]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14BB9EB-BA32-4BE9-BC50-947C0BDB787D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9" name="Straight Arrow Connector 10">
            <a:extLst>
              <a:ext uri="{FF2B5EF4-FFF2-40B4-BE49-F238E27FC236}">
                <a16:creationId xmlns:a16="http://schemas.microsoft.com/office/drawing/2014/main" id="{A9E373FB-40E1-4F02-A22D-AEC81B0CBD99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5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BE337E3-7322-45E8-BF6C-104A34CCCA60}"/>
              </a:ext>
            </a:extLst>
          </p:cNvPr>
          <p:cNvSpPr/>
          <p:nvPr/>
        </p:nvSpPr>
        <p:spPr>
          <a:xfrm>
            <a:off x="10422193" y="0"/>
            <a:ext cx="1455175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%r13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%rbp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%edi,%ebx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%rsi,%rbp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$0x388,%rsp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(%rsi),%rdi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%fs:0x28,%rax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%rax,0x378(%rsp)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40db00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$0x419ac1,%esi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$0x6,%edi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402840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$0x4165f1,%esi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4024b0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$0x40a320,%edi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$0x2,0x21bb18(%rip)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413c30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movabs $0x8000000000000000,%rax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$0x0,0x21c5af(%rip)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$0x1,0x21c650(%rip)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    402b05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$0x7,%esi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$0x0,0x21c658(%rip)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$0x416603,%edi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$0x0,0x21c640(%rip)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$0x0,0x21c632(%rip)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$0x0,0x21c619(%rip)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$0x0,0x21c5f7(%rip)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$0x0,0x21c5d8(%rip)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$0x1,0x21c5ca(%rip)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$0x0,0x21c5c1(%rip)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$0x0,0x21c5b9(%rip)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$0x0,0x21c5aa(%rip)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$0x0,0x21c597(%rip)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$0x0,0x21c584(%rip)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$0x0,0x21c602(%rip)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 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402bbf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$0x4,%ecx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$0x419200,%edx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$0x419240,%esi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409f70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     403343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0x419200(,%rax,4),%esi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$0x416611,%edi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$0x50,0x21c501(%rip)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402be5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cmpb   $0x0,(%rax)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jne    403564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    0x30(%rsp),%rdx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$0x5413,%esi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91FCF1A-4372-4650-ACB3-EADF0FA3336C}"/>
              </a:ext>
            </a:extLst>
          </p:cNvPr>
          <p:cNvSpPr/>
          <p:nvPr/>
        </p:nvSpPr>
        <p:spPr>
          <a:xfrm>
            <a:off x="6096000" y="158648"/>
            <a:ext cx="4434348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2400" b="1" dirty="0"/>
              <a:t>Victim binary code (</a:t>
            </a:r>
            <a:r>
              <a:rPr lang="en-US" sz="2400" b="1" u="sng" dirty="0"/>
              <a:t>gadgets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191BB888-3792-4AC1-AC9B-08269752BC76}"/>
              </a:ext>
            </a:extLst>
          </p:cNvPr>
          <p:cNvSpPr/>
          <p:nvPr/>
        </p:nvSpPr>
        <p:spPr>
          <a:xfrm flipH="1">
            <a:off x="9095604" y="521990"/>
            <a:ext cx="1218434" cy="126748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137" h="1029284">
                <a:moveTo>
                  <a:pt x="613179" y="0"/>
                </a:moveTo>
                <a:cubicBezTo>
                  <a:pt x="966221" y="390675"/>
                  <a:pt x="895991" y="504404"/>
                  <a:pt x="0" y="102928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816297-A77A-4483-A20D-27FCFD2E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9249" cy="1325563"/>
          </a:xfrm>
        </p:spPr>
        <p:txBody>
          <a:bodyPr/>
          <a:lstStyle/>
          <a:p>
            <a:r>
              <a:rPr lang="en-US" dirty="0"/>
              <a:t>Code-Reuse Research Loop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D6BEDE9-763D-44CA-9165-17F8520BD05C}"/>
              </a:ext>
            </a:extLst>
          </p:cNvPr>
          <p:cNvSpPr/>
          <p:nvPr/>
        </p:nvSpPr>
        <p:spPr>
          <a:xfrm>
            <a:off x="554145" y="1690688"/>
            <a:ext cx="7389845" cy="250808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Attacker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Analyze the program</a:t>
            </a:r>
          </a:p>
        </p:txBody>
      </p:sp>
    </p:spTree>
    <p:extLst>
      <p:ext uri="{BB962C8B-B14F-4D97-AF65-F5344CB8AC3E}">
        <p14:creationId xmlns:p14="http://schemas.microsoft.com/office/powerpoint/2010/main" val="38301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85076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nc</a:t>
            </a:r>
            <a:r>
              <a:rPr lang="en-US" b="1" dirty="0">
                <a:solidFill>
                  <a:schemeClr val="accent1"/>
                </a:solidFill>
              </a:rPr>
              <a:t> -v localhost 80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</a:t>
            </a:r>
            <a:r>
              <a:rPr lang="en-US" sz="2200" i="1" dirty="0" err="1">
                <a:solidFill>
                  <a:schemeClr val="tx2"/>
                </a:solidFill>
              </a:rPr>
              <a:t>tcp</a:t>
            </a:r>
            <a:r>
              <a:rPr lang="en-US" sz="2200" i="1" dirty="0">
                <a:solidFill>
                  <a:schemeClr val="tx2"/>
                </a:solidFill>
              </a:rPr>
              <a:t>/http] succeeded!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ngx_http_log_op_s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*ops;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ngx_http_variable_t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*v; // array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ops-&gt;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5">
            <a:extLst>
              <a:ext uri="{FF2B5EF4-FFF2-40B4-BE49-F238E27FC236}">
                <a16:creationId xmlns:a16="http://schemas.microsoft.com/office/drawing/2014/main" id="{8A6D6888-BAB2-459B-99E8-DDC696B4F209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42DF79FD-F63B-4793-A32F-894796C51410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0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53761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nc</a:t>
            </a:r>
            <a:r>
              <a:rPr lang="en-US" b="1" dirty="0">
                <a:solidFill>
                  <a:schemeClr val="accent1"/>
                </a:solidFill>
              </a:rPr>
              <a:t> -v localhost 80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</a:t>
            </a:r>
            <a:r>
              <a:rPr lang="en-US" sz="2200" i="1" dirty="0" err="1">
                <a:solidFill>
                  <a:schemeClr val="tx2"/>
                </a:solidFill>
              </a:rPr>
              <a:t>tcp</a:t>
            </a:r>
            <a:r>
              <a:rPr lang="en-US" sz="2200" i="1" dirty="0">
                <a:solidFill>
                  <a:schemeClr val="tx2"/>
                </a:solidFill>
              </a:rPr>
              <a:t>/http] succeeded!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ngx_http_log_op_s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*ops;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ngx_http_variable_t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*v; // array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ops-&gt;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v[</a:t>
            </a:r>
            <a:r>
              <a:rPr lang="en-US" sz="24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get_handler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_...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06976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./nginx localhost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$&gt;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nc</a:t>
            </a:r>
            <a:r>
              <a:rPr lang="en-US" b="1" dirty="0">
                <a:solidFill>
                  <a:schemeClr val="accent1"/>
                </a:solidFill>
              </a:rPr>
              <a:t> -v localhost 80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200" i="1" dirty="0">
                <a:solidFill>
                  <a:schemeClr val="tx2"/>
                </a:solidFill>
              </a:rPr>
              <a:t>Connection to localhost 80 port [</a:t>
            </a:r>
            <a:r>
              <a:rPr lang="en-US" sz="2200" i="1" dirty="0" err="1">
                <a:solidFill>
                  <a:schemeClr val="tx2"/>
                </a:solidFill>
              </a:rPr>
              <a:t>tcp</a:t>
            </a:r>
            <a:r>
              <a:rPr lang="en-US" sz="2200" i="1" dirty="0">
                <a:solidFill>
                  <a:schemeClr val="tx2"/>
                </a:solidFill>
              </a:rPr>
              <a:t>/http] succeeded!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ngx_http_log_op_s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*ops;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ngx_http_variable_t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*v; // array 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ops-&gt;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v[</a:t>
            </a:r>
            <a:r>
              <a:rPr lang="en-US" sz="24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get_handler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ngx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_...</a:t>
            </a: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7F612275-993B-45A9-8550-F5951656CCCD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D15C83A6-D50A-483C-90F4-4C13E2D3D71C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CB5D583B-ED29-40E8-B67F-97A72FA9887B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2564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7F612275-993B-45A9-8550-F5951656CCCD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D15C83A6-D50A-483C-90F4-4C13E2D3D71C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CB5D583B-ED29-40E8-B67F-97A72FA9887B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98D5A-C9B5-42AE-BFF5-4BA5CC56B2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chemeClr val="accent6"/>
                </a:solidFill>
              </a:rPr>
              <a:t>Quiescent State</a:t>
            </a:r>
          </a:p>
        </p:txBody>
      </p:sp>
    </p:spTree>
    <p:extLst>
      <p:ext uri="{BB962C8B-B14F-4D97-AF65-F5344CB8AC3E}">
        <p14:creationId xmlns:p14="http://schemas.microsoft.com/office/powerpoint/2010/main" val="3555665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7F612275-993B-45A9-8550-F5951656CCCD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D15C83A6-D50A-483C-90F4-4C13E2D3D71C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CB5D583B-ED29-40E8-B67F-97A72FA9887B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8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21258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7F612275-993B-45A9-8550-F5951656CCCD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D15C83A6-D50A-483C-90F4-4C13E2D3D71C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CB5D583B-ED29-40E8-B67F-97A72FA9887B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8518BAEC-BFB9-4A2F-95DB-76575EC35B50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5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taint-wash-code-pointers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7F612275-993B-45A9-8550-F5951656CCCD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D15C83A6-D50A-483C-90F4-4C13E2D3D71C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CB5D583B-ED29-40E8-B67F-97A72FA9887B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8518BAEC-BFB9-4A2F-95DB-76575EC35B50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6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11496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get-live-code-pointers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</a:t>
            </a:r>
            <a:r>
              <a:rPr lang="en-US" b="1" dirty="0">
                <a:solidFill>
                  <a:schemeClr val="accent6"/>
                </a:solidFill>
              </a:rPr>
              <a:t> taint-all-memory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taint-wash-code-pointers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taint-wash-data-pointers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[newton] $&gt; </a:t>
            </a:r>
            <a:r>
              <a:rPr lang="en-US" b="1" dirty="0">
                <a:solidFill>
                  <a:schemeClr val="accent6"/>
                </a:solidFill>
              </a:rPr>
              <a:t>monitor-indirect-calls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HTTP/1.0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v[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(r, ...);</a:t>
            </a: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7F612275-993B-45A9-8550-F5951656CCCD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D15C83A6-D50A-483C-90F4-4C13E2D3D71C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CB5D583B-ED29-40E8-B67F-97A72FA9887B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8518BAEC-BFB9-4A2F-95DB-76575EC35B50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EB3C1F28-D6A3-46F2-AB9B-E1969F29723E}"/>
              </a:ext>
            </a:extLst>
          </p:cNvPr>
          <p:cNvSpPr/>
          <p:nvPr/>
        </p:nvSpPr>
        <p:spPr>
          <a:xfrm>
            <a:off x="1291411" y="5572564"/>
            <a:ext cx="934857" cy="37793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Vrije vorm: vorm 13">
            <a:extLst>
              <a:ext uri="{FF2B5EF4-FFF2-40B4-BE49-F238E27FC236}">
                <a16:creationId xmlns:a16="http://schemas.microsoft.com/office/drawing/2014/main" id="{2C16D2F8-5AAE-418F-97E8-6B764DB2B0F0}"/>
              </a:ext>
            </a:extLst>
          </p:cNvPr>
          <p:cNvSpPr/>
          <p:nvPr/>
        </p:nvSpPr>
        <p:spPr>
          <a:xfrm flipH="1">
            <a:off x="1988142" y="1359016"/>
            <a:ext cx="7288617" cy="4211805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3349627 w 3376245"/>
              <a:gd name="connsiteY0" fmla="*/ 3453377 h 3606454"/>
              <a:gd name="connsiteX1" fmla="*/ 0 w 3376245"/>
              <a:gd name="connsiteY1" fmla="*/ 39073 h 3606454"/>
              <a:gd name="connsiteX0" fmla="*/ 3349627 w 3349627"/>
              <a:gd name="connsiteY0" fmla="*/ 3476129 h 3476129"/>
              <a:gd name="connsiteX1" fmla="*/ 0 w 3349627"/>
              <a:gd name="connsiteY1" fmla="*/ 61825 h 3476129"/>
              <a:gd name="connsiteX0" fmla="*/ 3632799 w 3632799"/>
              <a:gd name="connsiteY0" fmla="*/ 2777239 h 2777239"/>
              <a:gd name="connsiteX1" fmla="*/ 0 w 3632799"/>
              <a:gd name="connsiteY1" fmla="*/ 78131 h 2777239"/>
              <a:gd name="connsiteX0" fmla="*/ 3632799 w 3632799"/>
              <a:gd name="connsiteY0" fmla="*/ 2699108 h 2699108"/>
              <a:gd name="connsiteX1" fmla="*/ 0 w 3632799"/>
              <a:gd name="connsiteY1" fmla="*/ 0 h 2699108"/>
              <a:gd name="connsiteX0" fmla="*/ 4054545 w 4054545"/>
              <a:gd name="connsiteY0" fmla="*/ 2675268 h 2675268"/>
              <a:gd name="connsiteX1" fmla="*/ 0 w 4054545"/>
              <a:gd name="connsiteY1" fmla="*/ 0 h 2675268"/>
              <a:gd name="connsiteX0" fmla="*/ 4054545 w 4054545"/>
              <a:gd name="connsiteY0" fmla="*/ 2675268 h 2675268"/>
              <a:gd name="connsiteX1" fmla="*/ 0 w 4054545"/>
              <a:gd name="connsiteY1" fmla="*/ 0 h 2675268"/>
              <a:gd name="connsiteX0" fmla="*/ 4078645 w 4078645"/>
              <a:gd name="connsiteY0" fmla="*/ 2707054 h 2707054"/>
              <a:gd name="connsiteX1" fmla="*/ 0 w 4078645"/>
              <a:gd name="connsiteY1" fmla="*/ 0 h 2707054"/>
              <a:gd name="connsiteX0" fmla="*/ 4150944 w 4150944"/>
              <a:gd name="connsiteY0" fmla="*/ 2659374 h 2659374"/>
              <a:gd name="connsiteX1" fmla="*/ 0 w 4150944"/>
              <a:gd name="connsiteY1" fmla="*/ 0 h 2659374"/>
              <a:gd name="connsiteX0" fmla="*/ 4150944 w 4150944"/>
              <a:gd name="connsiteY0" fmla="*/ 2659374 h 2659374"/>
              <a:gd name="connsiteX1" fmla="*/ 0 w 4150944"/>
              <a:gd name="connsiteY1" fmla="*/ 0 h 2659374"/>
              <a:gd name="connsiteX0" fmla="*/ 4193119 w 4193119"/>
              <a:gd name="connsiteY0" fmla="*/ 2786520 h 2786520"/>
              <a:gd name="connsiteX1" fmla="*/ 0 w 4193119"/>
              <a:gd name="connsiteY1" fmla="*/ 0 h 2786520"/>
              <a:gd name="connsiteX0" fmla="*/ 4193119 w 4193119"/>
              <a:gd name="connsiteY0" fmla="*/ 2786520 h 2786520"/>
              <a:gd name="connsiteX1" fmla="*/ 0 w 4193119"/>
              <a:gd name="connsiteY1" fmla="*/ 0 h 2786520"/>
              <a:gd name="connsiteX0" fmla="*/ 4132870 w 4132870"/>
              <a:gd name="connsiteY0" fmla="*/ 2651427 h 2651427"/>
              <a:gd name="connsiteX1" fmla="*/ 0 w 4132870"/>
              <a:gd name="connsiteY1" fmla="*/ 0 h 2651427"/>
              <a:gd name="connsiteX0" fmla="*/ 5157110 w 5157110"/>
              <a:gd name="connsiteY0" fmla="*/ 3446089 h 3446089"/>
              <a:gd name="connsiteX1" fmla="*/ 0 w 5157110"/>
              <a:gd name="connsiteY1" fmla="*/ 0 h 3446089"/>
              <a:gd name="connsiteX0" fmla="*/ 5157110 w 5157110"/>
              <a:gd name="connsiteY0" fmla="*/ 3446089 h 3446089"/>
              <a:gd name="connsiteX1" fmla="*/ 0 w 5157110"/>
              <a:gd name="connsiteY1" fmla="*/ 0 h 3446089"/>
              <a:gd name="connsiteX0" fmla="*/ 5120960 w 5120960"/>
              <a:gd name="connsiteY0" fmla="*/ 3501715 h 3501715"/>
              <a:gd name="connsiteX1" fmla="*/ 0 w 5120960"/>
              <a:gd name="connsiteY1" fmla="*/ 0 h 3501715"/>
              <a:gd name="connsiteX0" fmla="*/ 5054686 w 5054686"/>
              <a:gd name="connsiteY0" fmla="*/ 2921612 h 2921612"/>
              <a:gd name="connsiteX1" fmla="*/ 0 w 5054686"/>
              <a:gd name="connsiteY1" fmla="*/ 0 h 2921612"/>
              <a:gd name="connsiteX0" fmla="*/ 5054686 w 5054686"/>
              <a:gd name="connsiteY0" fmla="*/ 2921612 h 2921612"/>
              <a:gd name="connsiteX1" fmla="*/ 0 w 5054686"/>
              <a:gd name="connsiteY1" fmla="*/ 0 h 2921612"/>
              <a:gd name="connsiteX0" fmla="*/ 4018396 w 4018396"/>
              <a:gd name="connsiteY0" fmla="*/ 2889826 h 2889826"/>
              <a:gd name="connsiteX1" fmla="*/ 0 w 4018396"/>
              <a:gd name="connsiteY1" fmla="*/ 0 h 2889826"/>
              <a:gd name="connsiteX0" fmla="*/ 4018396 w 4018396"/>
              <a:gd name="connsiteY0" fmla="*/ 2889826 h 2889826"/>
              <a:gd name="connsiteX1" fmla="*/ 0 w 4018396"/>
              <a:gd name="connsiteY1" fmla="*/ 0 h 2889826"/>
              <a:gd name="connsiteX0" fmla="*/ 4018396 w 4018396"/>
              <a:gd name="connsiteY0" fmla="*/ 2889826 h 2889826"/>
              <a:gd name="connsiteX1" fmla="*/ 0 w 4018396"/>
              <a:gd name="connsiteY1" fmla="*/ 0 h 2889826"/>
              <a:gd name="connsiteX0" fmla="*/ 4849838 w 4849838"/>
              <a:gd name="connsiteY0" fmla="*/ 2905719 h 2905719"/>
              <a:gd name="connsiteX1" fmla="*/ 0 w 4849838"/>
              <a:gd name="connsiteY1" fmla="*/ 0 h 2905719"/>
              <a:gd name="connsiteX0" fmla="*/ 4849838 w 4849838"/>
              <a:gd name="connsiteY0" fmla="*/ 2905719 h 2905719"/>
              <a:gd name="connsiteX1" fmla="*/ 0 w 4849838"/>
              <a:gd name="connsiteY1" fmla="*/ 0 h 2905719"/>
              <a:gd name="connsiteX0" fmla="*/ 4849838 w 4849838"/>
              <a:gd name="connsiteY0" fmla="*/ 2905719 h 2905719"/>
              <a:gd name="connsiteX1" fmla="*/ 0 w 4849838"/>
              <a:gd name="connsiteY1" fmla="*/ 0 h 2905719"/>
              <a:gd name="connsiteX0" fmla="*/ 4765489 w 4765489"/>
              <a:gd name="connsiteY0" fmla="*/ 2873933 h 2873933"/>
              <a:gd name="connsiteX1" fmla="*/ 0 w 4765489"/>
              <a:gd name="connsiteY1" fmla="*/ 0 h 2873933"/>
              <a:gd name="connsiteX0" fmla="*/ 3964171 w 3964171"/>
              <a:gd name="connsiteY0" fmla="*/ 3001079 h 3001079"/>
              <a:gd name="connsiteX1" fmla="*/ 0 w 3964171"/>
              <a:gd name="connsiteY1" fmla="*/ 0 h 3001079"/>
              <a:gd name="connsiteX0" fmla="*/ 3964171 w 3969320"/>
              <a:gd name="connsiteY0" fmla="*/ 3001079 h 3001079"/>
              <a:gd name="connsiteX1" fmla="*/ 0 w 3969320"/>
              <a:gd name="connsiteY1" fmla="*/ 0 h 3001079"/>
              <a:gd name="connsiteX0" fmla="*/ 4638965 w 4643138"/>
              <a:gd name="connsiteY0" fmla="*/ 2842147 h 2842147"/>
              <a:gd name="connsiteX1" fmla="*/ 0 w 4643138"/>
              <a:gd name="connsiteY1" fmla="*/ 0 h 2842147"/>
              <a:gd name="connsiteX0" fmla="*/ 4651015 w 4655174"/>
              <a:gd name="connsiteY0" fmla="*/ 2858040 h 2858040"/>
              <a:gd name="connsiteX1" fmla="*/ 0 w 4655174"/>
              <a:gd name="connsiteY1" fmla="*/ 0 h 2858040"/>
              <a:gd name="connsiteX0" fmla="*/ 5015274 w 5019048"/>
              <a:gd name="connsiteY0" fmla="*/ 2849680 h 2849680"/>
              <a:gd name="connsiteX1" fmla="*/ 0 w 5019048"/>
              <a:gd name="connsiteY1" fmla="*/ 0 h 2849680"/>
              <a:gd name="connsiteX0" fmla="*/ 5015274 w 5015274"/>
              <a:gd name="connsiteY0" fmla="*/ 2849680 h 2850427"/>
              <a:gd name="connsiteX1" fmla="*/ 0 w 5015274"/>
              <a:gd name="connsiteY1" fmla="*/ 0 h 2850427"/>
              <a:gd name="connsiteX0" fmla="*/ 4849121 w 4849121"/>
              <a:gd name="connsiteY0" fmla="*/ 2941647 h 2942361"/>
              <a:gd name="connsiteX1" fmla="*/ 0 w 4849121"/>
              <a:gd name="connsiteY1" fmla="*/ 0 h 2942361"/>
              <a:gd name="connsiteX0" fmla="*/ 4849121 w 4849121"/>
              <a:gd name="connsiteY0" fmla="*/ 2941647 h 2941647"/>
              <a:gd name="connsiteX1" fmla="*/ 0 w 4849121"/>
              <a:gd name="connsiteY1" fmla="*/ 0 h 2941647"/>
              <a:gd name="connsiteX0" fmla="*/ 4804388 w 4804388"/>
              <a:gd name="connsiteY0" fmla="*/ 2933287 h 2933287"/>
              <a:gd name="connsiteX1" fmla="*/ 0 w 4804388"/>
              <a:gd name="connsiteY1" fmla="*/ 0 h 2933287"/>
              <a:gd name="connsiteX0" fmla="*/ 4783186 w 4783186"/>
              <a:gd name="connsiteY0" fmla="*/ 3342959 h 3342959"/>
              <a:gd name="connsiteX1" fmla="*/ 0 w 4783186"/>
              <a:gd name="connsiteY1" fmla="*/ 0 h 3342959"/>
              <a:gd name="connsiteX0" fmla="*/ 4828851 w 4828851"/>
              <a:gd name="connsiteY0" fmla="*/ 3330156 h 3330156"/>
              <a:gd name="connsiteX1" fmla="*/ 0 w 4828851"/>
              <a:gd name="connsiteY1" fmla="*/ 0 h 3330156"/>
              <a:gd name="connsiteX0" fmla="*/ 4991942 w 4991942"/>
              <a:gd name="connsiteY0" fmla="*/ 3773967 h 3773967"/>
              <a:gd name="connsiteX1" fmla="*/ 0 w 4991942"/>
              <a:gd name="connsiteY1" fmla="*/ 0 h 3773967"/>
              <a:gd name="connsiteX0" fmla="*/ 4991942 w 4991942"/>
              <a:gd name="connsiteY0" fmla="*/ 3773967 h 3773967"/>
              <a:gd name="connsiteX1" fmla="*/ 0 w 4991942"/>
              <a:gd name="connsiteY1" fmla="*/ 0 h 377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1942" h="3773967">
                <a:moveTo>
                  <a:pt x="4991942" y="3773967"/>
                </a:moveTo>
                <a:cubicBezTo>
                  <a:pt x="4970061" y="1335686"/>
                  <a:pt x="1332637" y="925826"/>
                  <a:pt x="0" y="0"/>
                </a:cubicBez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9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98787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7F612275-993B-45A9-8550-F5951656CCCD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D15C83A6-D50A-483C-90F4-4C13E2D3D71C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CB5D583B-ED29-40E8-B67F-97A72FA9887B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85547518-1266-4216-8CEC-C412CEE7F190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C3C20222-E338-4B88-B693-75D150252EA6}"/>
              </a:ext>
            </a:extLst>
          </p:cNvPr>
          <p:cNvSpPr/>
          <p:nvPr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r>
              <a:rPr lang="en-US" sz="6000" b="1" dirty="0">
                <a:solidFill>
                  <a:schemeClr val="tx1"/>
                </a:solidFill>
              </a:rPr>
              <a:t>Quiescent State</a:t>
            </a:r>
          </a:p>
          <a:p>
            <a:pPr algn="ctr">
              <a:spcBef>
                <a:spcPts val="1000"/>
              </a:spcBef>
            </a:pPr>
            <a:r>
              <a:rPr lang="en-US" sz="7000" dirty="0">
                <a:solidFill>
                  <a:schemeClr val="bg1"/>
                </a:solidFill>
              </a:rPr>
              <a:t>Arbitrary memory read/write</a:t>
            </a:r>
          </a:p>
          <a:p>
            <a:pPr algn="ctr">
              <a:spcBef>
                <a:spcPts val="1000"/>
              </a:spcBef>
            </a:pPr>
            <a:r>
              <a:rPr lang="en-US" sz="8000" b="1" dirty="0">
                <a:solidFill>
                  <a:schemeClr val="tx1"/>
                </a:solidFill>
              </a:rPr>
              <a:t>Baseline + XnR + CPI</a:t>
            </a:r>
          </a:p>
        </p:txBody>
      </p:sp>
    </p:spTree>
    <p:extLst>
      <p:ext uri="{BB962C8B-B14F-4D97-AF65-F5344CB8AC3E}">
        <p14:creationId xmlns:p14="http://schemas.microsoft.com/office/powerpoint/2010/main" val="2566408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Code-Pointer Integrity</a:t>
            </a: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67555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2FA9CC6B-121A-4025-8DA6-FBA6D4C6E4A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09779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Overwrite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/>
              <a:t> field 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echthoek 5">
            <a:extLst>
              <a:ext uri="{FF2B5EF4-FFF2-40B4-BE49-F238E27FC236}">
                <a16:creationId xmlns:a16="http://schemas.microsoft.com/office/drawing/2014/main" id="{7B2F162A-684C-4B08-8FC5-EEB229279D77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C6E305A-D3AF-494F-B113-8753CC4F0C52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5">
            <a:extLst>
              <a:ext uri="{FF2B5EF4-FFF2-40B4-BE49-F238E27FC236}">
                <a16:creationId xmlns:a16="http://schemas.microsoft.com/office/drawing/2014/main" id="{EECD7064-457B-430A-A4B3-FFCDD406EBF6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CE081E5-ABA2-40E7-8E0B-25DF0C0D2896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rije vorm: vorm 13">
            <a:extLst>
              <a:ext uri="{FF2B5EF4-FFF2-40B4-BE49-F238E27FC236}">
                <a16:creationId xmlns:a16="http://schemas.microsoft.com/office/drawing/2014/main" id="{7F612275-993B-45A9-8550-F5951656CCCD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D15C83A6-D50A-483C-90F4-4C13E2D3D71C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Vrije vorm: vorm 13">
            <a:extLst>
              <a:ext uri="{FF2B5EF4-FFF2-40B4-BE49-F238E27FC236}">
                <a16:creationId xmlns:a16="http://schemas.microsoft.com/office/drawing/2014/main" id="{CB5D583B-ED29-40E8-B67F-97A72FA9887B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8D7345C8-D7F0-470F-B5FD-A660AFAAD7A9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2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91FCF1A-4372-4650-ACB3-EADF0FA3336C}"/>
              </a:ext>
            </a:extLst>
          </p:cNvPr>
          <p:cNvSpPr/>
          <p:nvPr/>
        </p:nvSpPr>
        <p:spPr>
          <a:xfrm>
            <a:off x="6096000" y="158648"/>
            <a:ext cx="4434348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2400" b="1" dirty="0"/>
              <a:t>Victim binary code (</a:t>
            </a:r>
            <a:r>
              <a:rPr lang="en-US" sz="2400" b="1" u="sng" dirty="0"/>
              <a:t>gadgets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191BB888-3792-4AC1-AC9B-08269752BC76}"/>
              </a:ext>
            </a:extLst>
          </p:cNvPr>
          <p:cNvSpPr/>
          <p:nvPr/>
        </p:nvSpPr>
        <p:spPr>
          <a:xfrm flipH="1">
            <a:off x="9095604" y="521990"/>
            <a:ext cx="1218434" cy="126748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137" h="1029284">
                <a:moveTo>
                  <a:pt x="613179" y="0"/>
                </a:moveTo>
                <a:cubicBezTo>
                  <a:pt x="966221" y="390675"/>
                  <a:pt x="895991" y="504404"/>
                  <a:pt x="0" y="102928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816297-A77A-4483-A20D-27FCFD2E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9249" cy="1325563"/>
          </a:xfrm>
        </p:spPr>
        <p:txBody>
          <a:bodyPr/>
          <a:lstStyle/>
          <a:p>
            <a:r>
              <a:rPr lang="en-US" dirty="0"/>
              <a:t>Code-Reuse Research Loop</a:t>
            </a:r>
          </a:p>
        </p:txBody>
      </p:sp>
      <p:sp>
        <p:nvSpPr>
          <p:cNvPr id="7" name="Rechthoek 4">
            <a:extLst>
              <a:ext uri="{FF2B5EF4-FFF2-40B4-BE49-F238E27FC236}">
                <a16:creationId xmlns:a16="http://schemas.microsoft.com/office/drawing/2014/main" id="{217C5360-1100-4038-8BE0-40A70D20CDD7}"/>
              </a:ext>
            </a:extLst>
          </p:cNvPr>
          <p:cNvSpPr/>
          <p:nvPr/>
        </p:nvSpPr>
        <p:spPr>
          <a:xfrm>
            <a:off x="10422193" y="0"/>
            <a:ext cx="1455175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%r13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%rbp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%edi,%ebx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%rsi,%rbp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    $0x388,%rsp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(%rsi),%rdi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%fs:0x28,%rax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%rax,0x378(%rsp)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40db00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$0x419ac1,%esi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$0x6,%edi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402840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$0x4165f1,%esi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4024b0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$0x40a320,%edi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$0x2,0x21bb18(%rip)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413c30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movabs $0x8000000000000000,%rax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$0x0,0x21c5af(%rip)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$0x1,0x21c650(%rip)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jmp    402b05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$0x7,%esi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$0x0,0x21c658(%rip)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$0x416603,%edi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$0x0,0x21c640(%rip)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$0x0,0x21c632(%rip)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$0x0,0x21c619(%rip)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$0x0,0x21c5f7(%rip)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$0x0,0x21c5d8(%rip)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$0x1,0x21c5ca(%rip)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$0x0,0x21c5c1(%rip)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$0x0,0x21c5b9(%rip)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$0x0,0x21c5aa(%rip)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$0x0,0x21c597(%rip)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$0x0,0x21c584(%rip)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$0x0,0x21c602(%rip)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402310 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402bbf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$0x4,%ecx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$0x419200,%edx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$0x419240,%esi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%rax,%rdi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409f70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js     403343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0x419200(,%rax,4),%esi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$0x416611,%edi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$0x50,0x21c501(%rip)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402be5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cmpb   $0x0,(%rax)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jne    403564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    0x30(%rsp),%rdx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$0x5413,%esi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9299735-0E2D-458E-81F6-446872307679}"/>
              </a:ext>
            </a:extLst>
          </p:cNvPr>
          <p:cNvSpPr/>
          <p:nvPr/>
        </p:nvSpPr>
        <p:spPr>
          <a:xfrm>
            <a:off x="554145" y="1690688"/>
            <a:ext cx="7389845" cy="250808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Attacker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Analyze the program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Identify gadgets not covered by defenses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Publish!</a:t>
            </a:r>
          </a:p>
        </p:txBody>
      </p:sp>
    </p:spTree>
    <p:extLst>
      <p:ext uri="{BB962C8B-B14F-4D97-AF65-F5344CB8AC3E}">
        <p14:creationId xmlns:p14="http://schemas.microsoft.com/office/powerpoint/2010/main" val="18164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Code-Pointer Integrity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Overwrite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/>
              <a:t> field 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 = 3;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12126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1">
                          <a:lumMod val="75000"/>
                        </a:schemeClr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23" name="Vrije vorm: vorm 13">
            <a:extLst>
              <a:ext uri="{FF2B5EF4-FFF2-40B4-BE49-F238E27FC236}">
                <a16:creationId xmlns:a16="http://schemas.microsoft.com/office/drawing/2014/main" id="{C32BB49F-5108-43B9-A703-ACA482442B70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Vrije vorm: vorm 13">
            <a:extLst>
              <a:ext uri="{FF2B5EF4-FFF2-40B4-BE49-F238E27FC236}">
                <a16:creationId xmlns:a16="http://schemas.microsoft.com/office/drawing/2014/main" id="{95194CF7-7D17-4AE9-A5CD-98C93B6E9A28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Vrije vorm: vorm 13">
            <a:extLst>
              <a:ext uri="{FF2B5EF4-FFF2-40B4-BE49-F238E27FC236}">
                <a16:creationId xmlns:a16="http://schemas.microsoft.com/office/drawing/2014/main" id="{C6AC14A9-08F3-43E3-A417-A2AF490CCDA7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26A223CB-3DB7-4B16-B4E6-C3FF2A9ABE33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hthoek 5">
            <a:extLst>
              <a:ext uri="{FF2B5EF4-FFF2-40B4-BE49-F238E27FC236}">
                <a16:creationId xmlns:a16="http://schemas.microsoft.com/office/drawing/2014/main" id="{4FE40F6F-5408-4CC4-A7D9-F31101C3A439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21AF2E61-37E5-4B97-AD4B-00CB8DF2D60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5">
            <a:extLst>
              <a:ext uri="{FF2B5EF4-FFF2-40B4-BE49-F238E27FC236}">
                <a16:creationId xmlns:a16="http://schemas.microsoft.com/office/drawing/2014/main" id="{7A6B5776-819C-4D33-A4AC-52FCF390143A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AD075B1E-2056-4FEE-B24D-17E7956D3031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656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Code-Pointer Integrity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Overwrite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/>
              <a:t> field 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 = 4;</a:t>
            </a:r>
          </a:p>
          <a:p>
            <a:pPr marL="457200" indent="-457200">
              <a:lnSpc>
                <a:spcPct val="100000"/>
              </a:lnSpc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80364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1">
                          <a:lumMod val="75000"/>
                        </a:schemeClr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23" name="Vrije vorm: vorm 13">
            <a:extLst>
              <a:ext uri="{FF2B5EF4-FFF2-40B4-BE49-F238E27FC236}">
                <a16:creationId xmlns:a16="http://schemas.microsoft.com/office/drawing/2014/main" id="{C32BB49F-5108-43B9-A703-ACA482442B70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Vrije vorm: vorm 13">
            <a:extLst>
              <a:ext uri="{FF2B5EF4-FFF2-40B4-BE49-F238E27FC236}">
                <a16:creationId xmlns:a16="http://schemas.microsoft.com/office/drawing/2014/main" id="{95194CF7-7D17-4AE9-A5CD-98C93B6E9A28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Vrije vorm: vorm 13">
            <a:extLst>
              <a:ext uri="{FF2B5EF4-FFF2-40B4-BE49-F238E27FC236}">
                <a16:creationId xmlns:a16="http://schemas.microsoft.com/office/drawing/2014/main" id="{C6AC14A9-08F3-43E3-A417-A2AF490CCDA7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26A223CB-3DB7-4B16-B4E6-C3FF2A9ABE33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hthoek 5">
            <a:extLst>
              <a:ext uri="{FF2B5EF4-FFF2-40B4-BE49-F238E27FC236}">
                <a16:creationId xmlns:a16="http://schemas.microsoft.com/office/drawing/2014/main" id="{4FE40F6F-5408-4CC4-A7D9-F31101C3A439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21AF2E61-37E5-4B97-AD4B-00CB8DF2D60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5">
            <a:extLst>
              <a:ext uri="{FF2B5EF4-FFF2-40B4-BE49-F238E27FC236}">
                <a16:creationId xmlns:a16="http://schemas.microsoft.com/office/drawing/2014/main" id="{7A6B5776-819C-4D33-A4AC-52FCF390143A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AD075B1E-2056-4FEE-B24D-17E7956D3031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942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A2529-5E74-40BE-9D68-53A95EA8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Code-Pointer Integrity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9FDBCF0-05E3-4340-A445-5026F5E4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97790" cy="5167312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Quiescent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Overwrite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/>
              <a:t> field 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 = 5;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cs typeface="Courier New" panose="02070309020205020404" pitchFamily="49" charset="0"/>
              </a:rPr>
              <a:t>Send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GET </a:t>
            </a:r>
            <a:r>
              <a:rPr lang="en-US" sz="2400" dirty="0">
                <a:cs typeface="Courier New" panose="02070309020205020404" pitchFamily="49" charset="0"/>
              </a:rPr>
              <a:t>request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v[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(r, ...);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D5396BFF-0915-455A-AF48-FDF42AE2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61340"/>
              </p:ext>
            </p:extLst>
          </p:nvPr>
        </p:nvGraphicFramePr>
        <p:xfrm>
          <a:off x="7935990" y="274320"/>
          <a:ext cx="4256012" cy="588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01">
                  <a:extLst>
                    <a:ext uri="{9D8B030D-6E8A-4147-A177-3AD203B41FA5}">
                      <a16:colId xmlns:a16="http://schemas.microsoft.com/office/drawing/2014/main" val="76755022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75759379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492831256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516171375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401157830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744555547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833378761"/>
                    </a:ext>
                  </a:extLst>
                </a:gridCol>
                <a:gridCol w="425602">
                  <a:extLst>
                    <a:ext uri="{9D8B030D-6E8A-4147-A177-3AD203B41FA5}">
                      <a16:colId xmlns:a16="http://schemas.microsoft.com/office/drawing/2014/main" val="3059413958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935963371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3852443795"/>
                    </a:ext>
                  </a:extLst>
                </a:gridCol>
              </a:tblGrid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733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335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2325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nginx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70336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30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6058"/>
                  </a:ext>
                </a:extLst>
              </a:tr>
              <a:tr h="2431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v[0]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v[1]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v[2]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96465"/>
                  </a:ext>
                </a:extLst>
              </a:tr>
              <a:tr h="29128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6851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accent1">
                          <a:lumMod val="75000"/>
                        </a:schemeClr>
                      </a:fgClr>
                      <a:bgClr>
                        <a:schemeClr val="accent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13153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52529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151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[unmapped]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85261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4360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2496"/>
                  </a:ext>
                </a:extLst>
              </a:tr>
              <a:tr h="243106">
                <a:tc gridSpan="5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mprotect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70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6547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759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18084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179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386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14402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libc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.data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82678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38145"/>
                  </a:ext>
                </a:extLst>
              </a:tr>
              <a:tr h="24310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42926"/>
                  </a:ext>
                </a:extLst>
              </a:tr>
            </a:tbl>
          </a:graphicData>
        </a:graphic>
      </p:graphicFrame>
      <p:sp>
        <p:nvSpPr>
          <p:cNvPr id="8" name="Rechthoek 4">
            <a:extLst>
              <a:ext uri="{FF2B5EF4-FFF2-40B4-BE49-F238E27FC236}">
                <a16:creationId xmlns:a16="http://schemas.microsoft.com/office/drawing/2014/main" id="{D3299438-92AB-4AF7-A645-7C04E82DF2E9}"/>
              </a:ext>
            </a:extLst>
          </p:cNvPr>
          <p:cNvSpPr/>
          <p:nvPr/>
        </p:nvSpPr>
        <p:spPr>
          <a:xfrm>
            <a:off x="9276760" y="-4960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Memory map</a:t>
            </a:r>
          </a:p>
        </p:txBody>
      </p:sp>
      <p:sp>
        <p:nvSpPr>
          <p:cNvPr id="23" name="Vrije vorm: vorm 13">
            <a:extLst>
              <a:ext uri="{FF2B5EF4-FFF2-40B4-BE49-F238E27FC236}">
                <a16:creationId xmlns:a16="http://schemas.microsoft.com/office/drawing/2014/main" id="{C32BB49F-5108-43B9-A703-ACA482442B70}"/>
              </a:ext>
            </a:extLst>
          </p:cNvPr>
          <p:cNvSpPr/>
          <p:nvPr/>
        </p:nvSpPr>
        <p:spPr>
          <a:xfrm flipH="1">
            <a:off x="11545020" y="464180"/>
            <a:ext cx="316025" cy="149884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604679 w 611252"/>
              <a:gd name="connsiteY0" fmla="*/ 324665 h 324665"/>
              <a:gd name="connsiteX1" fmla="*/ 44751 w 611252"/>
              <a:gd name="connsiteY1" fmla="*/ 0 h 324665"/>
              <a:gd name="connsiteX0" fmla="*/ 661375 w 666935"/>
              <a:gd name="connsiteY0" fmla="*/ 324665 h 324665"/>
              <a:gd name="connsiteX1" fmla="*/ 101447 w 666935"/>
              <a:gd name="connsiteY1" fmla="*/ 0 h 3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935" h="324665">
                <a:moveTo>
                  <a:pt x="661375" y="324665"/>
                </a:moveTo>
                <a:cubicBezTo>
                  <a:pt x="753195" y="219781"/>
                  <a:pt x="-328534" y="183296"/>
                  <a:pt x="101447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Vrije vorm: vorm 13">
            <a:extLst>
              <a:ext uri="{FF2B5EF4-FFF2-40B4-BE49-F238E27FC236}">
                <a16:creationId xmlns:a16="http://schemas.microsoft.com/office/drawing/2014/main" id="{95194CF7-7D17-4AE9-A5CD-98C93B6E9A28}"/>
              </a:ext>
            </a:extLst>
          </p:cNvPr>
          <p:cNvSpPr/>
          <p:nvPr/>
        </p:nvSpPr>
        <p:spPr>
          <a:xfrm flipH="1">
            <a:off x="10280471" y="436184"/>
            <a:ext cx="1479629" cy="1526839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2586" h="330729">
                <a:moveTo>
                  <a:pt x="3119781" y="330729"/>
                </a:moveTo>
                <a:cubicBezTo>
                  <a:pt x="3211601" y="225845"/>
                  <a:pt x="1027170" y="177233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Vrije vorm: vorm 13">
            <a:extLst>
              <a:ext uri="{FF2B5EF4-FFF2-40B4-BE49-F238E27FC236}">
                <a16:creationId xmlns:a16="http://schemas.microsoft.com/office/drawing/2014/main" id="{C6AC14A9-08F3-43E3-A417-A2AF490CCDA7}"/>
              </a:ext>
            </a:extLst>
          </p:cNvPr>
          <p:cNvSpPr/>
          <p:nvPr/>
        </p:nvSpPr>
        <p:spPr>
          <a:xfrm flipH="1">
            <a:off x="8988006" y="484041"/>
            <a:ext cx="2611893" cy="1480183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2116099"/>
              <a:gd name="connsiteY0" fmla="*/ 0 h 112206"/>
              <a:gd name="connsiteX1" fmla="*/ 1914783 w 2116099"/>
              <a:gd name="connsiteY1" fmla="*/ 112206 h 112206"/>
              <a:gd name="connsiteX0" fmla="*/ 0 w 1914784"/>
              <a:gd name="connsiteY0" fmla="*/ 0 h 112206"/>
              <a:gd name="connsiteX1" fmla="*/ 1914783 w 1914784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1914783"/>
              <a:gd name="connsiteY0" fmla="*/ 0 h 112206"/>
              <a:gd name="connsiteX1" fmla="*/ 1914783 w 1914783"/>
              <a:gd name="connsiteY1" fmla="*/ 112206 h 112206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663312"/>
              <a:gd name="connsiteY0" fmla="*/ 0 h 136732"/>
              <a:gd name="connsiteX1" fmla="*/ 2663312 w 2663312"/>
              <a:gd name="connsiteY1" fmla="*/ 136732 h 136732"/>
              <a:gd name="connsiteX0" fmla="*/ 0 w 2866630"/>
              <a:gd name="connsiteY0" fmla="*/ 0 h 136732"/>
              <a:gd name="connsiteX1" fmla="*/ 2663312 w 2866630"/>
              <a:gd name="connsiteY1" fmla="*/ 136732 h 136732"/>
              <a:gd name="connsiteX0" fmla="*/ 0 w 1952739"/>
              <a:gd name="connsiteY0" fmla="*/ 0 h 264617"/>
              <a:gd name="connsiteX1" fmla="*/ 1692562 w 1952739"/>
              <a:gd name="connsiteY1" fmla="*/ 264617 h 264617"/>
              <a:gd name="connsiteX0" fmla="*/ 0 w 2072105"/>
              <a:gd name="connsiteY0" fmla="*/ 0 h 501117"/>
              <a:gd name="connsiteX1" fmla="*/ 1821216 w 2072105"/>
              <a:gd name="connsiteY1" fmla="*/ 501117 h 501117"/>
              <a:gd name="connsiteX0" fmla="*/ 0 w 1821216"/>
              <a:gd name="connsiteY0" fmla="*/ 0 h 501117"/>
              <a:gd name="connsiteX1" fmla="*/ 1821216 w 1821216"/>
              <a:gd name="connsiteY1" fmla="*/ 501117 h 501117"/>
              <a:gd name="connsiteX0" fmla="*/ 0 w 2005516"/>
              <a:gd name="connsiteY0" fmla="*/ 0 h 501117"/>
              <a:gd name="connsiteX1" fmla="*/ 1821216 w 2005516"/>
              <a:gd name="connsiteY1" fmla="*/ 501117 h 501117"/>
              <a:gd name="connsiteX0" fmla="*/ 0 w 1542840"/>
              <a:gd name="connsiteY0" fmla="*/ 0 h 492031"/>
              <a:gd name="connsiteX1" fmla="*/ 1325504 w 1542840"/>
              <a:gd name="connsiteY1" fmla="*/ 492031 h 492031"/>
              <a:gd name="connsiteX0" fmla="*/ 4423496 w 4424674"/>
              <a:gd name="connsiteY0" fmla="*/ 374881 h 391763"/>
              <a:gd name="connsiteX1" fmla="*/ 0 w 4424674"/>
              <a:gd name="connsiteY1" fmla="*/ 62258 h 391763"/>
              <a:gd name="connsiteX0" fmla="*/ 4494295 w 4495110"/>
              <a:gd name="connsiteY0" fmla="*/ 312623 h 349546"/>
              <a:gd name="connsiteX1" fmla="*/ 70799 w 4495110"/>
              <a:gd name="connsiteY1" fmla="*/ 0 h 349546"/>
              <a:gd name="connsiteX0" fmla="*/ 2288798 w 2290220"/>
              <a:gd name="connsiteY0" fmla="*/ 141376 h 205607"/>
              <a:gd name="connsiteX1" fmla="*/ 116658 w 2290220"/>
              <a:gd name="connsiteY1" fmla="*/ 0 h 205607"/>
              <a:gd name="connsiteX0" fmla="*/ 2370835 w 2370835"/>
              <a:gd name="connsiteY0" fmla="*/ 141376 h 141376"/>
              <a:gd name="connsiteX1" fmla="*/ 198695 w 2370835"/>
              <a:gd name="connsiteY1" fmla="*/ 0 h 141376"/>
              <a:gd name="connsiteX0" fmla="*/ 3466274 w 3466274"/>
              <a:gd name="connsiteY0" fmla="*/ 211525 h 211525"/>
              <a:gd name="connsiteX1" fmla="*/ 128252 w 3466274"/>
              <a:gd name="connsiteY1" fmla="*/ 0 h 211525"/>
              <a:gd name="connsiteX0" fmla="*/ 3358708 w 3358708"/>
              <a:gd name="connsiteY0" fmla="*/ 211525 h 211525"/>
              <a:gd name="connsiteX1" fmla="*/ 20686 w 3358708"/>
              <a:gd name="connsiteY1" fmla="*/ 0 h 211525"/>
              <a:gd name="connsiteX0" fmla="*/ 3364984 w 3364984"/>
              <a:gd name="connsiteY0" fmla="*/ 211525 h 211526"/>
              <a:gd name="connsiteX1" fmla="*/ 26962 w 3364984"/>
              <a:gd name="connsiteY1" fmla="*/ 0 h 211526"/>
              <a:gd name="connsiteX0" fmla="*/ 2352428 w 2352428"/>
              <a:gd name="connsiteY0" fmla="*/ 209462 h 209463"/>
              <a:gd name="connsiteX1" fmla="*/ 59679 w 2352428"/>
              <a:gd name="connsiteY1" fmla="*/ 0 h 209463"/>
              <a:gd name="connsiteX0" fmla="*/ 1195439 w 1195440"/>
              <a:gd name="connsiteY0" fmla="*/ 338813 h 338813"/>
              <a:gd name="connsiteX1" fmla="*/ 537056 w 1195440"/>
              <a:gd name="connsiteY1" fmla="*/ 0 h 338813"/>
              <a:gd name="connsiteX0" fmla="*/ 699357 w 705318"/>
              <a:gd name="connsiteY0" fmla="*/ 338813 h 338813"/>
              <a:gd name="connsiteX1" fmla="*/ 40974 w 705318"/>
              <a:gd name="connsiteY1" fmla="*/ 0 h 338813"/>
              <a:gd name="connsiteX0" fmla="*/ 3152593 w 3154377"/>
              <a:gd name="connsiteY0" fmla="*/ 310518 h 310518"/>
              <a:gd name="connsiteX1" fmla="*/ 13121 w 3154377"/>
              <a:gd name="connsiteY1" fmla="*/ 0 h 310518"/>
              <a:gd name="connsiteX0" fmla="*/ 3139473 w 3142255"/>
              <a:gd name="connsiteY0" fmla="*/ 310518 h 310518"/>
              <a:gd name="connsiteX1" fmla="*/ 1 w 3142255"/>
              <a:gd name="connsiteY1" fmla="*/ 0 h 310518"/>
              <a:gd name="connsiteX0" fmla="*/ 3119781 w 3122586"/>
              <a:gd name="connsiteY0" fmla="*/ 330729 h 330729"/>
              <a:gd name="connsiteX1" fmla="*/ 0 w 3122586"/>
              <a:gd name="connsiteY1" fmla="*/ 0 h 330729"/>
              <a:gd name="connsiteX0" fmla="*/ 5443340 w 5444722"/>
              <a:gd name="connsiteY0" fmla="*/ 312539 h 312539"/>
              <a:gd name="connsiteX1" fmla="*/ 0 w 5444722"/>
              <a:gd name="connsiteY1" fmla="*/ 0 h 312539"/>
              <a:gd name="connsiteX0" fmla="*/ 5443340 w 5444958"/>
              <a:gd name="connsiteY0" fmla="*/ 312539 h 312539"/>
              <a:gd name="connsiteX1" fmla="*/ 0 w 5444958"/>
              <a:gd name="connsiteY1" fmla="*/ 0 h 312539"/>
              <a:gd name="connsiteX0" fmla="*/ 5482722 w 5484323"/>
              <a:gd name="connsiteY0" fmla="*/ 320623 h 320623"/>
              <a:gd name="connsiteX1" fmla="*/ 0 w 5484323"/>
              <a:gd name="connsiteY1" fmla="*/ 0 h 320623"/>
              <a:gd name="connsiteX0" fmla="*/ 5482722 w 5482721"/>
              <a:gd name="connsiteY0" fmla="*/ 320623 h 320623"/>
              <a:gd name="connsiteX1" fmla="*/ 2701800 w 5482721"/>
              <a:gd name="connsiteY1" fmla="*/ 115452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2780564 w 5482721"/>
              <a:gd name="connsiteY1" fmla="*/ 210444 h 320623"/>
              <a:gd name="connsiteX2" fmla="*/ 0 w 5482721"/>
              <a:gd name="connsiteY2" fmla="*/ 0 h 320623"/>
              <a:gd name="connsiteX0" fmla="*/ 5482722 w 5482721"/>
              <a:gd name="connsiteY0" fmla="*/ 320623 h 320623"/>
              <a:gd name="connsiteX1" fmla="*/ 4277092 w 5482721"/>
              <a:gd name="connsiteY1" fmla="*/ 244803 h 320623"/>
              <a:gd name="connsiteX2" fmla="*/ 0 w 5482721"/>
              <a:gd name="connsiteY2" fmla="*/ 0 h 320623"/>
              <a:gd name="connsiteX0" fmla="*/ 5482722 w 5637995"/>
              <a:gd name="connsiteY0" fmla="*/ 320623 h 320623"/>
              <a:gd name="connsiteX1" fmla="*/ 4277092 w 5637995"/>
              <a:gd name="connsiteY1" fmla="*/ 244803 h 320623"/>
              <a:gd name="connsiteX2" fmla="*/ 0 w 5637995"/>
              <a:gd name="connsiteY2" fmla="*/ 0 h 320623"/>
              <a:gd name="connsiteX0" fmla="*/ 5482722 w 5516528"/>
              <a:gd name="connsiteY0" fmla="*/ 320623 h 320623"/>
              <a:gd name="connsiteX1" fmla="*/ 2524579 w 5516528"/>
              <a:gd name="connsiteY1" fmla="*/ 208423 h 320623"/>
              <a:gd name="connsiteX2" fmla="*/ 0 w 5516528"/>
              <a:gd name="connsiteY2" fmla="*/ 0 h 320623"/>
              <a:gd name="connsiteX0" fmla="*/ 5482722 w 5512098"/>
              <a:gd name="connsiteY0" fmla="*/ 320623 h 320623"/>
              <a:gd name="connsiteX1" fmla="*/ 2524579 w 5512098"/>
              <a:gd name="connsiteY1" fmla="*/ 208423 h 320623"/>
              <a:gd name="connsiteX2" fmla="*/ 0 w 5512098"/>
              <a:gd name="connsiteY2" fmla="*/ 0 h 3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098" h="320623">
                <a:moveTo>
                  <a:pt x="5482722" y="320623"/>
                </a:moveTo>
                <a:cubicBezTo>
                  <a:pt x="5783166" y="237411"/>
                  <a:pt x="3707420" y="278571"/>
                  <a:pt x="2524579" y="208423"/>
                </a:cubicBezTo>
                <a:cubicBezTo>
                  <a:pt x="1341738" y="138275"/>
                  <a:pt x="926855" y="70148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26A223CB-3DB7-4B16-B4E6-C3FF2A9ABE33}"/>
              </a:ext>
            </a:extLst>
          </p:cNvPr>
          <p:cNvSpPr/>
          <p:nvPr/>
        </p:nvSpPr>
        <p:spPr>
          <a:xfrm flipH="1">
            <a:off x="11346331" y="2375277"/>
            <a:ext cx="269528" cy="132883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67856 w 1129009"/>
              <a:gd name="connsiteY0" fmla="*/ 0 h 535958"/>
              <a:gd name="connsiteX1" fmla="*/ 1032300 w 1129009"/>
              <a:gd name="connsiteY1" fmla="*/ 535958 h 535958"/>
              <a:gd name="connsiteX0" fmla="*/ 66802 w 1161581"/>
              <a:gd name="connsiteY0" fmla="*/ 0 h 535958"/>
              <a:gd name="connsiteX1" fmla="*/ 1066333 w 1161581"/>
              <a:gd name="connsiteY1" fmla="*/ 535958 h 535958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486401 w 1486401"/>
              <a:gd name="connsiteY0" fmla="*/ 0 h 282947"/>
              <a:gd name="connsiteX1" fmla="*/ 0 w 1486401"/>
              <a:gd name="connsiteY1" fmla="*/ 282947 h 282947"/>
              <a:gd name="connsiteX0" fmla="*/ 1210186 w 1210186"/>
              <a:gd name="connsiteY0" fmla="*/ 0 h 265443"/>
              <a:gd name="connsiteX1" fmla="*/ 0 w 1210186"/>
              <a:gd name="connsiteY1" fmla="*/ 265443 h 265443"/>
              <a:gd name="connsiteX0" fmla="*/ 955219 w 955219"/>
              <a:gd name="connsiteY0" fmla="*/ 0 h 289312"/>
              <a:gd name="connsiteX1" fmla="*/ 0 w 955219"/>
              <a:gd name="connsiteY1" fmla="*/ 289312 h 289312"/>
              <a:gd name="connsiteX0" fmla="*/ 955219 w 955219"/>
              <a:gd name="connsiteY0" fmla="*/ 87 h 289399"/>
              <a:gd name="connsiteX1" fmla="*/ 0 w 955219"/>
              <a:gd name="connsiteY1" fmla="*/ 289399 h 289399"/>
              <a:gd name="connsiteX0" fmla="*/ 955219 w 955219"/>
              <a:gd name="connsiteY0" fmla="*/ 135 h 273534"/>
              <a:gd name="connsiteX1" fmla="*/ 0 w 955219"/>
              <a:gd name="connsiteY1" fmla="*/ 273534 h 273534"/>
              <a:gd name="connsiteX0" fmla="*/ 375770 w 375770"/>
              <a:gd name="connsiteY0" fmla="*/ 119 h 277496"/>
              <a:gd name="connsiteX1" fmla="*/ 31411 w 375770"/>
              <a:gd name="connsiteY1" fmla="*/ 277496 h 2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70" h="277496">
                <a:moveTo>
                  <a:pt x="375770" y="119"/>
                </a:moveTo>
                <a:cubicBezTo>
                  <a:pt x="-223454" y="-2086"/>
                  <a:pt x="88229" y="23904"/>
                  <a:pt x="31411" y="277496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hthoek 5">
            <a:extLst>
              <a:ext uri="{FF2B5EF4-FFF2-40B4-BE49-F238E27FC236}">
                <a16:creationId xmlns:a16="http://schemas.microsoft.com/office/drawing/2014/main" id="{4FE40F6F-5408-4CC4-A7D9-F31101C3A439}"/>
              </a:ext>
            </a:extLst>
          </p:cNvPr>
          <p:cNvSpPr/>
          <p:nvPr/>
        </p:nvSpPr>
        <p:spPr>
          <a:xfrm>
            <a:off x="6672846" y="1182710"/>
            <a:ext cx="84988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*ops</a:t>
            </a:r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21AF2E61-37E5-4B97-AD4B-00CB8DF2D60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522730" y="1367376"/>
            <a:ext cx="1261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5">
            <a:extLst>
              <a:ext uri="{FF2B5EF4-FFF2-40B4-BE49-F238E27FC236}">
                <a16:creationId xmlns:a16="http://schemas.microsoft.com/office/drawing/2014/main" id="{7A6B5776-819C-4D33-A4AC-52FCF390143A}"/>
              </a:ext>
            </a:extLst>
          </p:cNvPr>
          <p:cNvSpPr/>
          <p:nvPr/>
        </p:nvSpPr>
        <p:spPr>
          <a:xfrm>
            <a:off x="6672846" y="1875353"/>
            <a:ext cx="5006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*v</a:t>
            </a:r>
          </a:p>
        </p:txBody>
      </p: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AD075B1E-2056-4FEE-B24D-17E7956D3031}"/>
              </a:ext>
            </a:extLst>
          </p:cNvPr>
          <p:cNvCxnSpPr>
            <a:cxnSpLocks/>
          </p:cNvCxnSpPr>
          <p:nvPr/>
        </p:nvCxnSpPr>
        <p:spPr>
          <a:xfrm flipH="1">
            <a:off x="7173492" y="2060019"/>
            <a:ext cx="761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E3CA-EE69-4414-901D-8F65089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 (on nginx)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E57C-104C-4449-A84F-B6F3066B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/>
              <a:t>Scenario 4/4</a:t>
            </a: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3"/>
                </a:solidFill>
              </a:rPr>
              <a:t>Baseline + XnR + CPI</a:t>
            </a:r>
          </a:p>
          <a:p>
            <a:pPr marL="457200" indent="-457200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Target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No access to code pages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Only target </a:t>
            </a:r>
            <a:r>
              <a:rPr lang="en-US" u="sng" dirty="0"/>
              <a:t>live</a:t>
            </a:r>
            <a:r>
              <a:rPr lang="en-US" dirty="0"/>
              <a:t> code pointers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We can corrupt everything, </a:t>
            </a:r>
            <a:r>
              <a:rPr lang="en-US" b="1" dirty="0"/>
              <a:t>except</a:t>
            </a:r>
            <a:r>
              <a:rPr lang="en-US" dirty="0"/>
              <a:t> </a:t>
            </a:r>
            <a:r>
              <a:rPr lang="en-US" u="sng" dirty="0"/>
              <a:t>code</a:t>
            </a:r>
            <a:r>
              <a:rPr lang="en-US" dirty="0"/>
              <a:t> and </a:t>
            </a:r>
            <a:r>
              <a:rPr lang="en-US" u="sng" dirty="0"/>
              <a:t>data</a:t>
            </a:r>
            <a:r>
              <a:rPr lang="en-US" dirty="0"/>
              <a:t> pointers</a:t>
            </a:r>
          </a:p>
        </p:txBody>
      </p:sp>
    </p:spTree>
    <p:extLst>
      <p:ext uri="{BB962C8B-B14F-4D97-AF65-F5344CB8AC3E}">
        <p14:creationId xmlns:p14="http://schemas.microsoft.com/office/powerpoint/2010/main" val="212487735"/>
      </p:ext>
    </p:extLst>
  </p:cSld>
  <p:clrMapOvr>
    <a:masterClrMapping/>
  </p:clrMapOvr>
  <p:transition spd="slow">
    <p:push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C632-4001-459B-9BA9-052F303C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in Practice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A8BB392B-7720-4978-8E28-93F51E71B816}"/>
              </a:ext>
            </a:extLst>
          </p:cNvPr>
          <p:cNvSpPr/>
          <p:nvPr/>
        </p:nvSpPr>
        <p:spPr>
          <a:xfrm>
            <a:off x="838200" y="1690687"/>
            <a:ext cx="10515600" cy="5070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Controlling arguments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Examples only show how to divert control-flow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Use the same mechanics for </a:t>
            </a:r>
            <a:r>
              <a:rPr lang="en-US" sz="2800" u="sng" dirty="0"/>
              <a:t>arguments</a:t>
            </a:r>
          </a:p>
          <a:p>
            <a:pPr marL="457200" indent="-457200">
              <a:spcBef>
                <a:spcPts val="1000"/>
              </a:spcBef>
            </a:pP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280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C632-4001-459B-9BA9-052F303C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Defenses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A8BB392B-7720-4978-8E28-93F51E71B816}"/>
              </a:ext>
            </a:extLst>
          </p:cNvPr>
          <p:cNvSpPr/>
          <p:nvPr/>
        </p:nvSpPr>
        <p:spPr>
          <a:xfrm>
            <a:off x="838200" y="1690687"/>
            <a:ext cx="10515600" cy="5070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30 defenses</a:t>
            </a:r>
          </a:p>
          <a:p>
            <a:pPr marL="457200" indent="-457200" algn="just">
              <a:spcBef>
                <a:spcPts val="1000"/>
              </a:spcBef>
            </a:pPr>
            <a:endParaRPr lang="en-US" sz="19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1000"/>
              </a:spcBef>
            </a:pPr>
            <a:endParaRPr lang="en-US" sz="19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1000"/>
              </a:spcBef>
            </a:pPr>
            <a:endParaRPr lang="en-US" sz="1900" dirty="0">
              <a:solidFill>
                <a:schemeClr val="accent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EEA1E28-45CA-48BC-A06F-9AAB9A3E9B8E}"/>
              </a:ext>
            </a:extLst>
          </p:cNvPr>
          <p:cNvSpPr/>
          <p:nvPr/>
        </p:nvSpPr>
        <p:spPr>
          <a:xfrm>
            <a:off x="196553" y="2334548"/>
            <a:ext cx="11798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n-US" sz="2000" dirty="0">
                <a:solidFill>
                  <a:schemeClr val="accent1"/>
                </a:solidFill>
              </a:rPr>
              <a:t>IFCC, MCFI, TypeArmor, PerInput, PathArmor, GRIFFIN, FlowGuard, kBouncer, ROPecker Oxymoron, Readactor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>
                <a:solidFill>
                  <a:schemeClr val="accent1"/>
                </a:solidFill>
              </a:rPr>
              <a:t>XnR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>
                <a:solidFill>
                  <a:schemeClr val="accent1"/>
                </a:solidFill>
              </a:rPr>
              <a:t>HideM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>
                <a:solidFill>
                  <a:schemeClr val="accent1"/>
                </a:solidFill>
              </a:rPr>
              <a:t>LR</a:t>
            </a:r>
            <a:r>
              <a:rPr lang="en-US" sz="2000" baseline="30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>
                <a:solidFill>
                  <a:schemeClr val="accent1"/>
                </a:solidFill>
              </a:rPr>
              <a:t>Khide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>
                <a:solidFill>
                  <a:schemeClr val="accent1"/>
                </a:solidFill>
              </a:rPr>
              <a:t>kR^X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>
                <a:solidFill>
                  <a:schemeClr val="accent1"/>
                </a:solidFill>
              </a:rPr>
              <a:t>Heisenbyte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>
                <a:solidFill>
                  <a:schemeClr val="accent1"/>
                </a:solidFill>
              </a:rPr>
              <a:t>NEAR, Readactor++,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CodeArmor, Shuffler, </a:t>
            </a:r>
            <a:r>
              <a:rPr lang="en-US" sz="2000" dirty="0" err="1">
                <a:solidFill>
                  <a:schemeClr val="accent1"/>
                </a:solidFill>
              </a:rPr>
              <a:t>ReRanz</a:t>
            </a:r>
            <a:r>
              <a:rPr lang="en-US" sz="2000" dirty="0">
                <a:solidFill>
                  <a:schemeClr val="accent1"/>
                </a:solidFill>
              </a:rPr>
              <a:t>, TASR, ASR3, </a:t>
            </a:r>
            <a:r>
              <a:rPr lang="en-US" sz="2000" dirty="0" err="1">
                <a:solidFill>
                  <a:schemeClr val="accent1"/>
                </a:solidFill>
              </a:rPr>
              <a:t>RuntimeASLR</a:t>
            </a:r>
            <a:r>
              <a:rPr lang="en-US" sz="2000" dirty="0">
                <a:solidFill>
                  <a:schemeClr val="accent1"/>
                </a:solidFill>
              </a:rPr>
              <a:t>, ASLR-Guard, Cryptographic CFI, CPS, CPI</a:t>
            </a:r>
            <a:endParaRPr lang="en-US" sz="2000" dirty="0"/>
          </a:p>
        </p:txBody>
      </p:sp>
      <p:sp>
        <p:nvSpPr>
          <p:cNvPr id="11" name="Rechthoek 4">
            <a:extLst>
              <a:ext uri="{FF2B5EF4-FFF2-40B4-BE49-F238E27FC236}">
                <a16:creationId xmlns:a16="http://schemas.microsoft.com/office/drawing/2014/main" id="{0F0199A5-B589-4C43-AADA-34AEA0F6C407}"/>
              </a:ext>
            </a:extLst>
          </p:cNvPr>
          <p:cNvSpPr/>
          <p:nvPr/>
        </p:nvSpPr>
        <p:spPr>
          <a:xfrm>
            <a:off x="838200" y="3631881"/>
            <a:ext cx="7775913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8 target constraints</a:t>
            </a:r>
            <a:endParaRPr lang="en-US" sz="6000" u="sng" dirty="0">
              <a:solidFill>
                <a:schemeClr val="bg1"/>
              </a:solidFill>
            </a:endParaRPr>
          </a:p>
        </p:txBody>
      </p:sp>
      <p:sp>
        <p:nvSpPr>
          <p:cNvPr id="12" name="Rechthoek 14">
            <a:extLst>
              <a:ext uri="{FF2B5EF4-FFF2-40B4-BE49-F238E27FC236}">
                <a16:creationId xmlns:a16="http://schemas.microsoft.com/office/drawing/2014/main" id="{7C188F56-2001-44F9-9DE5-FC558F4BF38B}"/>
              </a:ext>
            </a:extLst>
          </p:cNvPr>
          <p:cNvSpPr/>
          <p:nvPr/>
        </p:nvSpPr>
        <p:spPr>
          <a:xfrm>
            <a:off x="4913899" y="4929214"/>
            <a:ext cx="7081548" cy="101566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3 write constraints</a:t>
            </a:r>
            <a:endParaRPr lang="en-US" sz="6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E8DB8E-D22B-41B5-8B5A-F0242EBBA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95FD7F7-FF3A-4878-A06C-ECF4BFC0436F}"/>
              </a:ext>
            </a:extLst>
          </p:cNvPr>
          <p:cNvSpPr/>
          <p:nvPr/>
        </p:nvSpPr>
        <p:spPr>
          <a:xfrm>
            <a:off x="6784560" y="4255605"/>
            <a:ext cx="3427541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Equivalence classes!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4" name="Vrije vorm: vorm 13">
            <a:extLst>
              <a:ext uri="{FF2B5EF4-FFF2-40B4-BE49-F238E27FC236}">
                <a16:creationId xmlns:a16="http://schemas.microsoft.com/office/drawing/2014/main" id="{18CA7D32-B500-4E53-8BF7-680756DC543B}"/>
              </a:ext>
            </a:extLst>
          </p:cNvPr>
          <p:cNvSpPr/>
          <p:nvPr/>
        </p:nvSpPr>
        <p:spPr>
          <a:xfrm flipH="1">
            <a:off x="4423903" y="2547732"/>
            <a:ext cx="2598385" cy="1723386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2385394 w 2443616"/>
              <a:gd name="connsiteY0" fmla="*/ 0 h 147961"/>
              <a:gd name="connsiteX1" fmla="*/ 0 w 2443616"/>
              <a:gd name="connsiteY1" fmla="*/ 147961 h 147961"/>
              <a:gd name="connsiteX0" fmla="*/ 0 w 3409732"/>
              <a:gd name="connsiteY0" fmla="*/ 413323 h 440604"/>
              <a:gd name="connsiteX1" fmla="*/ 3351372 w 3409732"/>
              <a:gd name="connsiteY1" fmla="*/ 41245 h 440604"/>
              <a:gd name="connsiteX0" fmla="*/ 0 w 3351372"/>
              <a:gd name="connsiteY0" fmla="*/ 372078 h 419054"/>
              <a:gd name="connsiteX1" fmla="*/ 3351372 w 3351372"/>
              <a:gd name="connsiteY1" fmla="*/ 0 h 419054"/>
              <a:gd name="connsiteX0" fmla="*/ 0 w 3419182"/>
              <a:gd name="connsiteY0" fmla="*/ 443177 h 484603"/>
              <a:gd name="connsiteX1" fmla="*/ 3419182 w 3419182"/>
              <a:gd name="connsiteY1" fmla="*/ 0 h 484603"/>
              <a:gd name="connsiteX0" fmla="*/ 0 w 3419182"/>
              <a:gd name="connsiteY0" fmla="*/ 443177 h 443177"/>
              <a:gd name="connsiteX1" fmla="*/ 3419182 w 3419182"/>
              <a:gd name="connsiteY1" fmla="*/ 0 h 443177"/>
              <a:gd name="connsiteX0" fmla="*/ 0 w 3622614"/>
              <a:gd name="connsiteY0" fmla="*/ 359890 h 359890"/>
              <a:gd name="connsiteX1" fmla="*/ 3622614 w 3622614"/>
              <a:gd name="connsiteY1" fmla="*/ 0 h 359890"/>
              <a:gd name="connsiteX0" fmla="*/ 0 w 3622614"/>
              <a:gd name="connsiteY0" fmla="*/ 359890 h 359890"/>
              <a:gd name="connsiteX1" fmla="*/ 3622614 w 3622614"/>
              <a:gd name="connsiteY1" fmla="*/ 0 h 35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2614" h="359890">
                <a:moveTo>
                  <a:pt x="0" y="359890"/>
                </a:moveTo>
                <a:cubicBezTo>
                  <a:pt x="585699" y="214736"/>
                  <a:pt x="2893282" y="169143"/>
                  <a:pt x="3622614" y="0"/>
                </a:cubicBezTo>
              </a:path>
            </a:pathLst>
          </a:cu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Vrije vorm: vorm 13">
            <a:extLst>
              <a:ext uri="{FF2B5EF4-FFF2-40B4-BE49-F238E27FC236}">
                <a16:creationId xmlns:a16="http://schemas.microsoft.com/office/drawing/2014/main" id="{8E8F48C6-2213-4CC7-ACA5-AB702ED29AB5}"/>
              </a:ext>
            </a:extLst>
          </p:cNvPr>
          <p:cNvSpPr/>
          <p:nvPr/>
        </p:nvSpPr>
        <p:spPr>
          <a:xfrm flipH="1">
            <a:off x="6784560" y="2438856"/>
            <a:ext cx="1353244" cy="1879027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2385394 w 2443616"/>
              <a:gd name="connsiteY0" fmla="*/ 0 h 147961"/>
              <a:gd name="connsiteX1" fmla="*/ 0 w 2443616"/>
              <a:gd name="connsiteY1" fmla="*/ 147961 h 147961"/>
              <a:gd name="connsiteX0" fmla="*/ 0 w 3409732"/>
              <a:gd name="connsiteY0" fmla="*/ 413323 h 440604"/>
              <a:gd name="connsiteX1" fmla="*/ 3351372 w 3409732"/>
              <a:gd name="connsiteY1" fmla="*/ 41245 h 440604"/>
              <a:gd name="connsiteX0" fmla="*/ 0 w 3351372"/>
              <a:gd name="connsiteY0" fmla="*/ 372078 h 419054"/>
              <a:gd name="connsiteX1" fmla="*/ 3351372 w 3351372"/>
              <a:gd name="connsiteY1" fmla="*/ 0 h 419054"/>
              <a:gd name="connsiteX0" fmla="*/ 0 w 3419182"/>
              <a:gd name="connsiteY0" fmla="*/ 443177 h 484603"/>
              <a:gd name="connsiteX1" fmla="*/ 3419182 w 3419182"/>
              <a:gd name="connsiteY1" fmla="*/ 0 h 484603"/>
              <a:gd name="connsiteX0" fmla="*/ 0 w 3419182"/>
              <a:gd name="connsiteY0" fmla="*/ 443177 h 443177"/>
              <a:gd name="connsiteX1" fmla="*/ 3419182 w 3419182"/>
              <a:gd name="connsiteY1" fmla="*/ 0 h 443177"/>
              <a:gd name="connsiteX0" fmla="*/ 0 w 1886664"/>
              <a:gd name="connsiteY0" fmla="*/ 392392 h 392392"/>
              <a:gd name="connsiteX1" fmla="*/ 1886664 w 1886664"/>
              <a:gd name="connsiteY1" fmla="*/ 0 h 392392"/>
              <a:gd name="connsiteX0" fmla="*/ 0 w 1886664"/>
              <a:gd name="connsiteY0" fmla="*/ 392392 h 392392"/>
              <a:gd name="connsiteX1" fmla="*/ 1886664 w 1886664"/>
              <a:gd name="connsiteY1" fmla="*/ 0 h 3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6664" h="392392">
                <a:moveTo>
                  <a:pt x="0" y="392392"/>
                </a:moveTo>
                <a:cubicBezTo>
                  <a:pt x="273772" y="251301"/>
                  <a:pt x="1157332" y="169143"/>
                  <a:pt x="1886664" y="0"/>
                </a:cubicBezTo>
              </a:path>
            </a:pathLst>
          </a:cu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Vrije vorm: vorm 13">
            <a:extLst>
              <a:ext uri="{FF2B5EF4-FFF2-40B4-BE49-F238E27FC236}">
                <a16:creationId xmlns:a16="http://schemas.microsoft.com/office/drawing/2014/main" id="{BFBDFC6C-2CC3-46D6-B0EB-5DC9163EF52B}"/>
              </a:ext>
            </a:extLst>
          </p:cNvPr>
          <p:cNvSpPr/>
          <p:nvPr/>
        </p:nvSpPr>
        <p:spPr>
          <a:xfrm flipH="1">
            <a:off x="9188392" y="2413490"/>
            <a:ext cx="672308" cy="1890754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2385394 w 2443616"/>
              <a:gd name="connsiteY0" fmla="*/ 0 h 147961"/>
              <a:gd name="connsiteX1" fmla="*/ 0 w 2443616"/>
              <a:gd name="connsiteY1" fmla="*/ 147961 h 147961"/>
              <a:gd name="connsiteX0" fmla="*/ 0 w 3409732"/>
              <a:gd name="connsiteY0" fmla="*/ 413323 h 440604"/>
              <a:gd name="connsiteX1" fmla="*/ 3351372 w 3409732"/>
              <a:gd name="connsiteY1" fmla="*/ 41245 h 440604"/>
              <a:gd name="connsiteX0" fmla="*/ 0 w 3351372"/>
              <a:gd name="connsiteY0" fmla="*/ 372078 h 419054"/>
              <a:gd name="connsiteX1" fmla="*/ 3351372 w 3351372"/>
              <a:gd name="connsiteY1" fmla="*/ 0 h 419054"/>
              <a:gd name="connsiteX0" fmla="*/ 0 w 3419182"/>
              <a:gd name="connsiteY0" fmla="*/ 443177 h 484603"/>
              <a:gd name="connsiteX1" fmla="*/ 3419182 w 3419182"/>
              <a:gd name="connsiteY1" fmla="*/ 0 h 484603"/>
              <a:gd name="connsiteX0" fmla="*/ 0 w 3419182"/>
              <a:gd name="connsiteY0" fmla="*/ 443177 h 443177"/>
              <a:gd name="connsiteX1" fmla="*/ 3419182 w 3419182"/>
              <a:gd name="connsiteY1" fmla="*/ 0 h 443177"/>
              <a:gd name="connsiteX0" fmla="*/ 0 w 1886664"/>
              <a:gd name="connsiteY0" fmla="*/ 392392 h 392392"/>
              <a:gd name="connsiteX1" fmla="*/ 1886664 w 1886664"/>
              <a:gd name="connsiteY1" fmla="*/ 0 h 392392"/>
              <a:gd name="connsiteX0" fmla="*/ 0 w 1886664"/>
              <a:gd name="connsiteY0" fmla="*/ 392392 h 392392"/>
              <a:gd name="connsiteX1" fmla="*/ 1886664 w 1886664"/>
              <a:gd name="connsiteY1" fmla="*/ 0 h 392392"/>
              <a:gd name="connsiteX0" fmla="*/ 0 w 1954474"/>
              <a:gd name="connsiteY0" fmla="*/ 380204 h 380204"/>
              <a:gd name="connsiteX1" fmla="*/ 1954474 w 1954474"/>
              <a:gd name="connsiteY1" fmla="*/ 0 h 380204"/>
              <a:gd name="connsiteX0" fmla="*/ 0 w 1954474"/>
              <a:gd name="connsiteY0" fmla="*/ 384825 h 384825"/>
              <a:gd name="connsiteX1" fmla="*/ 1954474 w 1954474"/>
              <a:gd name="connsiteY1" fmla="*/ 4621 h 384825"/>
              <a:gd name="connsiteX0" fmla="*/ 0 w 937317"/>
              <a:gd name="connsiteY0" fmla="*/ 394841 h 394841"/>
              <a:gd name="connsiteX1" fmla="*/ 937317 w 937317"/>
              <a:gd name="connsiteY1" fmla="*/ 4480 h 3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7317" h="394841">
                <a:moveTo>
                  <a:pt x="0" y="394841"/>
                </a:moveTo>
                <a:cubicBezTo>
                  <a:pt x="273772" y="253750"/>
                  <a:pt x="-63257" y="-39674"/>
                  <a:pt x="937317" y="4480"/>
                </a:cubicBezTo>
              </a:path>
            </a:pathLst>
          </a:cu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hthoek 14">
            <a:extLst>
              <a:ext uri="{FF2B5EF4-FFF2-40B4-BE49-F238E27FC236}">
                <a16:creationId xmlns:a16="http://schemas.microsoft.com/office/drawing/2014/main" id="{A0D41944-AEA6-45A3-8121-64D1D2ECDCA9}"/>
              </a:ext>
            </a:extLst>
          </p:cNvPr>
          <p:cNvSpPr/>
          <p:nvPr/>
        </p:nvSpPr>
        <p:spPr>
          <a:xfrm>
            <a:off x="4891842" y="6342395"/>
            <a:ext cx="3642556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Write constraints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9" name="Rechthoek 4">
            <a:extLst>
              <a:ext uri="{FF2B5EF4-FFF2-40B4-BE49-F238E27FC236}">
                <a16:creationId xmlns:a16="http://schemas.microsoft.com/office/drawing/2014/main" id="{A6849E28-FC12-4435-A2D5-F10C57ADD1EA}"/>
              </a:ext>
            </a:extLst>
          </p:cNvPr>
          <p:cNvSpPr/>
          <p:nvPr/>
        </p:nvSpPr>
        <p:spPr>
          <a:xfrm rot="16200000">
            <a:off x="-1443527" y="3097257"/>
            <a:ext cx="399606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Target constraints</a:t>
            </a:r>
            <a:endParaRPr lang="en-US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Controllable Callsites for nginx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57594"/>
              </p:ext>
            </p:extLst>
          </p:nvPr>
        </p:nvGraphicFramePr>
        <p:xfrm>
          <a:off x="3383280" y="1690686"/>
          <a:ext cx="5425440" cy="2590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44112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Write Constraint</a:t>
                      </a:r>
                      <a:endParaRPr lang="en-US" sz="2800" b="0" i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Tainted</a:t>
                      </a:r>
                      <a:endParaRPr lang="en-US" sz="2800" b="0" i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35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¬CPtr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01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¬Ptr</a:t>
                      </a:r>
                      <a:endParaRPr lang="en-US" sz="2800" i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80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Segregated</a:t>
                      </a:r>
                      <a:endParaRPr lang="en-US" sz="2800" i="1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9003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Controllable Callsites for nginx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59184"/>
              </p:ext>
            </p:extLst>
          </p:nvPr>
        </p:nvGraphicFramePr>
        <p:xfrm>
          <a:off x="3383280" y="1690686"/>
          <a:ext cx="5425440" cy="2590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44112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Write Constraint</a:t>
                      </a:r>
                      <a:endParaRPr lang="en-US" sz="2800" b="0" i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Tainted</a:t>
                      </a:r>
                      <a:endParaRPr lang="en-US" sz="2800" b="0" i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35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¬CPtr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01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¬Ptr</a:t>
                      </a:r>
                      <a:endParaRPr lang="en-US" sz="2800" i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80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Segregated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6159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Controllable Callsites for nginx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18120"/>
              </p:ext>
            </p:extLst>
          </p:nvPr>
        </p:nvGraphicFramePr>
        <p:xfrm>
          <a:off x="3383280" y="1690686"/>
          <a:ext cx="5425440" cy="2590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44112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Write Constraint</a:t>
                      </a:r>
                      <a:endParaRPr lang="en-US" sz="2800" b="0" i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Tainted</a:t>
                      </a:r>
                      <a:endParaRPr lang="en-US" sz="2800" b="0" i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35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¬CPtr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1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¬Ptr</a:t>
                      </a:r>
                      <a:endParaRPr lang="en-US" sz="2800" i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0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Segregated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3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91FCF1A-4372-4650-ACB3-EADF0FA3336C}"/>
              </a:ext>
            </a:extLst>
          </p:cNvPr>
          <p:cNvSpPr/>
          <p:nvPr/>
        </p:nvSpPr>
        <p:spPr>
          <a:xfrm>
            <a:off x="6096000" y="158648"/>
            <a:ext cx="4434348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2400" b="1" dirty="0"/>
              <a:t>Victim binary code (</a:t>
            </a:r>
            <a:r>
              <a:rPr lang="en-US" sz="2400" b="1" u="sng" dirty="0"/>
              <a:t>gadgets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191BB888-3792-4AC1-AC9B-08269752BC76}"/>
              </a:ext>
            </a:extLst>
          </p:cNvPr>
          <p:cNvSpPr/>
          <p:nvPr/>
        </p:nvSpPr>
        <p:spPr>
          <a:xfrm flipH="1">
            <a:off x="9095604" y="521990"/>
            <a:ext cx="1218434" cy="126748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137" h="1029284">
                <a:moveTo>
                  <a:pt x="613179" y="0"/>
                </a:moveTo>
                <a:cubicBezTo>
                  <a:pt x="966221" y="390675"/>
                  <a:pt x="895991" y="504404"/>
                  <a:pt x="0" y="102928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816297-A77A-4483-A20D-27FCFD2E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9249" cy="1325563"/>
          </a:xfrm>
        </p:spPr>
        <p:txBody>
          <a:bodyPr/>
          <a:lstStyle/>
          <a:p>
            <a:r>
              <a:rPr lang="en-US" dirty="0"/>
              <a:t>Code-Reuse Research Loop</a:t>
            </a:r>
          </a:p>
        </p:txBody>
      </p:sp>
      <p:sp>
        <p:nvSpPr>
          <p:cNvPr id="10" name="Rechthoek 4">
            <a:extLst>
              <a:ext uri="{FF2B5EF4-FFF2-40B4-BE49-F238E27FC236}">
                <a16:creationId xmlns:a16="http://schemas.microsoft.com/office/drawing/2014/main" id="{946DA35C-094B-4CAD-9089-74F14537F103}"/>
              </a:ext>
            </a:extLst>
          </p:cNvPr>
          <p:cNvSpPr/>
          <p:nvPr/>
        </p:nvSpPr>
        <p:spPr>
          <a:xfrm>
            <a:off x="10422193" y="0"/>
            <a:ext cx="1455175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%r13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%rbp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%edi,%ebx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%rsi,%rbp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    $0x388,%rsp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(%rsi),%rdi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%fs:0x28,%rax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%rax,0x378(%rsp)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40db00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$0x419ac1,%esi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$0x6,%edi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402840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$0x4165f1,%esi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4024b0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$0x40a320,%edi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$0x2,0x21bb18(%rip)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413c30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movabs $0x8000000000000000,%rax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$0x0,0x21c5af(%rip)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$0x1,0x21c650(%rip)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jmp    402b05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$0x7,%esi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$0x0,0x21c658(%rip)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$0x416603,%edi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$0x0,0x21c640(%rip)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$0x0,0x21c632(%rip)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$0x0,0x21c619(%rip)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$0x0,0x21c5f7(%rip)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$0x0,0x21c5d8(%rip)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$0x1,0x21c5ca(%rip)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$0x0,0x21c5c1(%rip)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$0x0,0x21c5b9(%rip)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movl   $0x0,0x21c5aa(%rip)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$0x0,0x21c597(%rip)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movq   $0x0,0x21c584(%rip)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movb   $0x0,0x21c602(%rip)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402310 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402bbf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$0x4,%ecx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$0x419200,%edx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$0x419240,%esi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mov    %rax,%rdi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callq  409f70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js     403343</a:t>
            </a:r>
          </a:p>
          <a:p>
            <a:r>
              <a:rPr lang="en-US" sz="400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0x419200(,%rax,4),%esi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$0x416611,%edi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$0x50,0x21c501(%rip)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402be5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cmpb   $0x0,(%rax)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jne    403564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    0x30(%rsp),%rdx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$0x5413,%esi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76582E6E-A128-419B-9F92-567A3237ABB6}"/>
              </a:ext>
            </a:extLst>
          </p:cNvPr>
          <p:cNvCxnSpPr>
            <a:cxnSpLocks/>
            <a:stCxn id="17" idx="1"/>
            <a:endCxn id="13" idx="1"/>
          </p:cNvCxnSpPr>
          <p:nvPr/>
        </p:nvCxnSpPr>
        <p:spPr>
          <a:xfrm rot="10800000" flipH="1" flipV="1">
            <a:off x="554144" y="2944731"/>
            <a:ext cx="3694923" cy="2710809"/>
          </a:xfrm>
          <a:prstGeom prst="bentConnector3">
            <a:avLst>
              <a:gd name="adj1" fmla="val 17244"/>
            </a:avLst>
          </a:prstGeom>
          <a:ln w="254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415E3201-BFC3-47C0-85DB-A7BAF9CB674B}"/>
              </a:ext>
            </a:extLst>
          </p:cNvPr>
          <p:cNvSpPr/>
          <p:nvPr/>
        </p:nvSpPr>
        <p:spPr>
          <a:xfrm>
            <a:off x="4249068" y="4453081"/>
            <a:ext cx="5320016" cy="240491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Defender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Examine identified gadgets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1DCC63B-9312-4C5F-B494-F76A113D2F2D}"/>
              </a:ext>
            </a:extLst>
          </p:cNvPr>
          <p:cNvSpPr/>
          <p:nvPr/>
        </p:nvSpPr>
        <p:spPr>
          <a:xfrm>
            <a:off x="554145" y="1690688"/>
            <a:ext cx="7389845" cy="2508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Attacker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Analyze the program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Identify gadgets not covered by defenses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Publish!</a:t>
            </a:r>
          </a:p>
        </p:txBody>
      </p:sp>
    </p:spTree>
    <p:extLst>
      <p:ext uri="{BB962C8B-B14F-4D97-AF65-F5344CB8AC3E}">
        <p14:creationId xmlns:p14="http://schemas.microsoft.com/office/powerpoint/2010/main" val="28815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Controllable Callsites for nginx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197C4-4ECA-48A8-B347-E08FD651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94" y="1690687"/>
            <a:ext cx="10515600" cy="4963031"/>
          </a:xfrm>
        </p:spPr>
        <p:txBody>
          <a:bodyPr>
            <a:normAutofit/>
          </a:bodyPr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Minimal coverage with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/ HTTP/1.0</a:t>
            </a:r>
          </a:p>
          <a:p>
            <a:pPr marL="457200" indent="-457200"/>
            <a:r>
              <a:rPr lang="en-US" dirty="0"/>
              <a:t>One callsite can be enough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43447"/>
              </p:ext>
            </p:extLst>
          </p:nvPr>
        </p:nvGraphicFramePr>
        <p:xfrm>
          <a:off x="3383280" y="1690686"/>
          <a:ext cx="5425440" cy="2590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44112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Write Constraint</a:t>
                      </a:r>
                      <a:endParaRPr lang="en-US" sz="2800" b="0" i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Tainted</a:t>
                      </a:r>
                      <a:endParaRPr lang="en-US" sz="2800" b="0" i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35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¬CPtr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01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¬Ptr</a:t>
                      </a:r>
                      <a:endParaRPr lang="en-US" sz="2800" i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8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80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Segregated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D61413D9-5C8D-4604-8F3B-0643AFE4C5A0}"/>
              </a:ext>
            </a:extLst>
          </p:cNvPr>
          <p:cNvSpPr/>
          <p:nvPr/>
        </p:nvSpPr>
        <p:spPr>
          <a:xfrm>
            <a:off x="1826257" y="3818260"/>
            <a:ext cx="5182829" cy="707886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Context-Sensitive CFI</a:t>
            </a:r>
          </a:p>
        </p:txBody>
      </p:sp>
    </p:spTree>
    <p:extLst>
      <p:ext uri="{BB962C8B-B14F-4D97-AF65-F5344CB8AC3E}">
        <p14:creationId xmlns:p14="http://schemas.microsoft.com/office/powerpoint/2010/main" val="37995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#Allowed Targets for nginx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25831"/>
              </p:ext>
            </p:extLst>
          </p:nvPr>
        </p:nvGraphicFramePr>
        <p:xfrm>
          <a:off x="838200" y="1690688"/>
          <a:ext cx="10515600" cy="2804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37298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519576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  <a:gridCol w="1457128">
                  <a:extLst>
                    <a:ext uri="{9D8B030D-6E8A-4147-A177-3AD203B41FA5}">
                      <a16:colId xmlns:a16="http://schemas.microsoft.com/office/drawing/2014/main" val="2330881686"/>
                    </a:ext>
                  </a:extLst>
                </a:gridCol>
                <a:gridCol w="1342638">
                  <a:extLst>
                    <a:ext uri="{9D8B030D-6E8A-4147-A177-3AD203B41FA5}">
                      <a16:colId xmlns:a16="http://schemas.microsoft.com/office/drawing/2014/main" val="1123237243"/>
                    </a:ext>
                  </a:extLst>
                </a:gridCol>
                <a:gridCol w="1758960">
                  <a:extLst>
                    <a:ext uri="{9D8B030D-6E8A-4147-A177-3AD203B41FA5}">
                      <a16:colId xmlns:a16="http://schemas.microsoft.com/office/drawing/2014/main" val="3251898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Target Constraint</a:t>
                      </a:r>
                      <a:endParaRPr lang="en-US" sz="2800" b="0" i="0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nginx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libc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other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all</a:t>
                      </a:r>
                      <a:endParaRPr lang="en-US" sz="2800" b="0" dirty="0"/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1,035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2,763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794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4,592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Live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316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767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Source-level CFI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19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883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351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0745" cy="1325563"/>
          </a:xfrm>
        </p:spPr>
        <p:txBody>
          <a:bodyPr/>
          <a:lstStyle/>
          <a:p>
            <a:r>
              <a:rPr lang="en-US" dirty="0"/>
              <a:t>#Allowed Targets for nginx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21032"/>
              </p:ext>
            </p:extLst>
          </p:nvPr>
        </p:nvGraphicFramePr>
        <p:xfrm>
          <a:off x="838200" y="1690688"/>
          <a:ext cx="10515600" cy="2804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37298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519576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  <a:gridCol w="1457128">
                  <a:extLst>
                    <a:ext uri="{9D8B030D-6E8A-4147-A177-3AD203B41FA5}">
                      <a16:colId xmlns:a16="http://schemas.microsoft.com/office/drawing/2014/main" val="2330881686"/>
                    </a:ext>
                  </a:extLst>
                </a:gridCol>
                <a:gridCol w="1342638">
                  <a:extLst>
                    <a:ext uri="{9D8B030D-6E8A-4147-A177-3AD203B41FA5}">
                      <a16:colId xmlns:a16="http://schemas.microsoft.com/office/drawing/2014/main" val="1123237243"/>
                    </a:ext>
                  </a:extLst>
                </a:gridCol>
                <a:gridCol w="1758960">
                  <a:extLst>
                    <a:ext uri="{9D8B030D-6E8A-4147-A177-3AD203B41FA5}">
                      <a16:colId xmlns:a16="http://schemas.microsoft.com/office/drawing/2014/main" val="3251898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Target Constraint</a:t>
                      </a:r>
                      <a:endParaRPr lang="en-US" sz="2800" b="0" i="0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nginx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libc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other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all</a:t>
                      </a:r>
                      <a:endParaRPr lang="en-US" sz="2800" b="0" dirty="0"/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1,035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2,763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794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4,592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Live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316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767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Source-level CFI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19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8831764"/>
                  </a:ext>
                </a:extLst>
              </a:tr>
            </a:tbl>
          </a:graphicData>
        </a:graphic>
      </p:graphicFrame>
      <p:sp>
        <p:nvSpPr>
          <p:cNvPr id="7" name="Vrije vorm: vorm 13">
            <a:extLst>
              <a:ext uri="{FF2B5EF4-FFF2-40B4-BE49-F238E27FC236}">
                <a16:creationId xmlns:a16="http://schemas.microsoft.com/office/drawing/2014/main" id="{EC67B168-6EF3-49D5-8A81-016FBFE975BA}"/>
              </a:ext>
            </a:extLst>
          </p:cNvPr>
          <p:cNvSpPr/>
          <p:nvPr/>
        </p:nvSpPr>
        <p:spPr>
          <a:xfrm flipH="1">
            <a:off x="1190922" y="2851523"/>
            <a:ext cx="1345815" cy="2822610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2385394 w 2443616"/>
              <a:gd name="connsiteY0" fmla="*/ 0 h 147961"/>
              <a:gd name="connsiteX1" fmla="*/ 0 w 2443616"/>
              <a:gd name="connsiteY1" fmla="*/ 147961 h 147961"/>
              <a:gd name="connsiteX0" fmla="*/ 0 w 3409732"/>
              <a:gd name="connsiteY0" fmla="*/ 413323 h 440604"/>
              <a:gd name="connsiteX1" fmla="*/ 3351372 w 3409732"/>
              <a:gd name="connsiteY1" fmla="*/ 41245 h 440604"/>
              <a:gd name="connsiteX0" fmla="*/ 0 w 3351372"/>
              <a:gd name="connsiteY0" fmla="*/ 372078 h 419054"/>
              <a:gd name="connsiteX1" fmla="*/ 3351372 w 3351372"/>
              <a:gd name="connsiteY1" fmla="*/ 0 h 419054"/>
              <a:gd name="connsiteX0" fmla="*/ 0 w 3419182"/>
              <a:gd name="connsiteY0" fmla="*/ 443177 h 484603"/>
              <a:gd name="connsiteX1" fmla="*/ 3419182 w 3419182"/>
              <a:gd name="connsiteY1" fmla="*/ 0 h 484603"/>
              <a:gd name="connsiteX0" fmla="*/ 0 w 3419182"/>
              <a:gd name="connsiteY0" fmla="*/ 443177 h 443177"/>
              <a:gd name="connsiteX1" fmla="*/ 3419182 w 3419182"/>
              <a:gd name="connsiteY1" fmla="*/ 0 h 443177"/>
              <a:gd name="connsiteX0" fmla="*/ 0 w 3622614"/>
              <a:gd name="connsiteY0" fmla="*/ 359890 h 359890"/>
              <a:gd name="connsiteX1" fmla="*/ 3622614 w 3622614"/>
              <a:gd name="connsiteY1" fmla="*/ 0 h 359890"/>
              <a:gd name="connsiteX0" fmla="*/ 0 w 3622614"/>
              <a:gd name="connsiteY0" fmla="*/ 359890 h 359890"/>
              <a:gd name="connsiteX1" fmla="*/ 3622614 w 3622614"/>
              <a:gd name="connsiteY1" fmla="*/ 0 h 359890"/>
              <a:gd name="connsiteX0" fmla="*/ 356408 w 498432"/>
              <a:gd name="connsiteY0" fmla="*/ 13633 h 783175"/>
              <a:gd name="connsiteX1" fmla="*/ 208757 w 498432"/>
              <a:gd name="connsiteY1" fmla="*/ 764919 h 783175"/>
              <a:gd name="connsiteX0" fmla="*/ 0 w 1466240"/>
              <a:gd name="connsiteY0" fmla="*/ 25007 h 285290"/>
              <a:gd name="connsiteX1" fmla="*/ 1466240 w 1466240"/>
              <a:gd name="connsiteY1" fmla="*/ 252192 h 285290"/>
              <a:gd name="connsiteX0" fmla="*/ 0 w 1674363"/>
              <a:gd name="connsiteY0" fmla="*/ 33148 h 260419"/>
              <a:gd name="connsiteX1" fmla="*/ 1466240 w 1674363"/>
              <a:gd name="connsiteY1" fmla="*/ 260333 h 260419"/>
              <a:gd name="connsiteX0" fmla="*/ 0 w 2101165"/>
              <a:gd name="connsiteY0" fmla="*/ 0 h 227324"/>
              <a:gd name="connsiteX1" fmla="*/ 1466240 w 2101165"/>
              <a:gd name="connsiteY1" fmla="*/ 227185 h 227324"/>
              <a:gd name="connsiteX0" fmla="*/ 0 w 2052914"/>
              <a:gd name="connsiteY0" fmla="*/ 623972 h 623973"/>
              <a:gd name="connsiteX1" fmla="*/ 1384867 w 2052914"/>
              <a:gd name="connsiteY1" fmla="*/ 0 h 623973"/>
              <a:gd name="connsiteX0" fmla="*/ 0 w 1805738"/>
              <a:gd name="connsiteY0" fmla="*/ 623972 h 623972"/>
              <a:gd name="connsiteX1" fmla="*/ 1384867 w 1805738"/>
              <a:gd name="connsiteY1" fmla="*/ 0 h 623972"/>
              <a:gd name="connsiteX0" fmla="*/ 622324 w 1493559"/>
              <a:gd name="connsiteY0" fmla="*/ 589438 h 589438"/>
              <a:gd name="connsiteX1" fmla="*/ 0 w 1493559"/>
              <a:gd name="connsiteY1" fmla="*/ 0 h 589438"/>
              <a:gd name="connsiteX0" fmla="*/ 622324 w 1413215"/>
              <a:gd name="connsiteY0" fmla="*/ 589438 h 589438"/>
              <a:gd name="connsiteX1" fmla="*/ 0 w 1413215"/>
              <a:gd name="connsiteY1" fmla="*/ 0 h 589438"/>
              <a:gd name="connsiteX0" fmla="*/ 622324 w 1876309"/>
              <a:gd name="connsiteY0" fmla="*/ 589438 h 589438"/>
              <a:gd name="connsiteX1" fmla="*/ 0 w 1876309"/>
              <a:gd name="connsiteY1" fmla="*/ 0 h 5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309" h="589438">
                <a:moveTo>
                  <a:pt x="622324" y="589438"/>
                </a:moveTo>
                <a:cubicBezTo>
                  <a:pt x="2550674" y="419907"/>
                  <a:pt x="2186521" y="248368"/>
                  <a:pt x="0" y="0"/>
                </a:cubicBezTo>
              </a:path>
            </a:pathLst>
          </a:cu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65B4658-C424-4B03-BAFC-619F21C0F4E8}"/>
              </a:ext>
            </a:extLst>
          </p:cNvPr>
          <p:cNvSpPr/>
          <p:nvPr/>
        </p:nvSpPr>
        <p:spPr>
          <a:xfrm>
            <a:off x="1366252" y="5408728"/>
            <a:ext cx="10399001" cy="707886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ASLR + Shadow Stack + Coarse-grained CFI</a:t>
            </a:r>
            <a:endParaRPr lang="en-US" sz="4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96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#Allowed Targets for nginx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56891"/>
              </p:ext>
            </p:extLst>
          </p:nvPr>
        </p:nvGraphicFramePr>
        <p:xfrm>
          <a:off x="838200" y="1690688"/>
          <a:ext cx="10515600" cy="2804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37298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519576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  <a:gridCol w="1457128">
                  <a:extLst>
                    <a:ext uri="{9D8B030D-6E8A-4147-A177-3AD203B41FA5}">
                      <a16:colId xmlns:a16="http://schemas.microsoft.com/office/drawing/2014/main" val="2330881686"/>
                    </a:ext>
                  </a:extLst>
                </a:gridCol>
                <a:gridCol w="1342638">
                  <a:extLst>
                    <a:ext uri="{9D8B030D-6E8A-4147-A177-3AD203B41FA5}">
                      <a16:colId xmlns:a16="http://schemas.microsoft.com/office/drawing/2014/main" val="1123237243"/>
                    </a:ext>
                  </a:extLst>
                </a:gridCol>
                <a:gridCol w="1758960">
                  <a:extLst>
                    <a:ext uri="{9D8B030D-6E8A-4147-A177-3AD203B41FA5}">
                      <a16:colId xmlns:a16="http://schemas.microsoft.com/office/drawing/2014/main" val="3251898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Target Constraint</a:t>
                      </a:r>
                      <a:endParaRPr lang="en-US" sz="2800" b="0" i="0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nginx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libc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other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all</a:t>
                      </a:r>
                      <a:endParaRPr lang="en-US" sz="2800" b="0" dirty="0"/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1,035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2,763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794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4,592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Live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316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767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Source-level CFI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19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8831764"/>
                  </a:ext>
                </a:extLst>
              </a:tr>
            </a:tbl>
          </a:graphicData>
        </a:graphic>
      </p:graphicFrame>
      <p:sp>
        <p:nvSpPr>
          <p:cNvPr id="6" name="Vrije vorm: vorm 13">
            <a:extLst>
              <a:ext uri="{FF2B5EF4-FFF2-40B4-BE49-F238E27FC236}">
                <a16:creationId xmlns:a16="http://schemas.microsoft.com/office/drawing/2014/main" id="{D2E43FA6-609D-418D-8A82-A55FAE3732C8}"/>
              </a:ext>
            </a:extLst>
          </p:cNvPr>
          <p:cNvSpPr/>
          <p:nvPr/>
        </p:nvSpPr>
        <p:spPr>
          <a:xfrm flipH="1">
            <a:off x="1190922" y="3414409"/>
            <a:ext cx="1192355" cy="2373548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2385394 w 2443616"/>
              <a:gd name="connsiteY0" fmla="*/ 0 h 147961"/>
              <a:gd name="connsiteX1" fmla="*/ 0 w 2443616"/>
              <a:gd name="connsiteY1" fmla="*/ 147961 h 147961"/>
              <a:gd name="connsiteX0" fmla="*/ 0 w 3409732"/>
              <a:gd name="connsiteY0" fmla="*/ 413323 h 440604"/>
              <a:gd name="connsiteX1" fmla="*/ 3351372 w 3409732"/>
              <a:gd name="connsiteY1" fmla="*/ 41245 h 440604"/>
              <a:gd name="connsiteX0" fmla="*/ 0 w 3351372"/>
              <a:gd name="connsiteY0" fmla="*/ 372078 h 419054"/>
              <a:gd name="connsiteX1" fmla="*/ 3351372 w 3351372"/>
              <a:gd name="connsiteY1" fmla="*/ 0 h 419054"/>
              <a:gd name="connsiteX0" fmla="*/ 0 w 3419182"/>
              <a:gd name="connsiteY0" fmla="*/ 443177 h 484603"/>
              <a:gd name="connsiteX1" fmla="*/ 3419182 w 3419182"/>
              <a:gd name="connsiteY1" fmla="*/ 0 h 484603"/>
              <a:gd name="connsiteX0" fmla="*/ 0 w 3419182"/>
              <a:gd name="connsiteY0" fmla="*/ 443177 h 443177"/>
              <a:gd name="connsiteX1" fmla="*/ 3419182 w 3419182"/>
              <a:gd name="connsiteY1" fmla="*/ 0 h 443177"/>
              <a:gd name="connsiteX0" fmla="*/ 0 w 3622614"/>
              <a:gd name="connsiteY0" fmla="*/ 359890 h 359890"/>
              <a:gd name="connsiteX1" fmla="*/ 3622614 w 3622614"/>
              <a:gd name="connsiteY1" fmla="*/ 0 h 359890"/>
              <a:gd name="connsiteX0" fmla="*/ 0 w 3622614"/>
              <a:gd name="connsiteY0" fmla="*/ 359890 h 359890"/>
              <a:gd name="connsiteX1" fmla="*/ 3622614 w 3622614"/>
              <a:gd name="connsiteY1" fmla="*/ 0 h 359890"/>
              <a:gd name="connsiteX0" fmla="*/ 356408 w 498432"/>
              <a:gd name="connsiteY0" fmla="*/ 13633 h 783175"/>
              <a:gd name="connsiteX1" fmla="*/ 208757 w 498432"/>
              <a:gd name="connsiteY1" fmla="*/ 764919 h 783175"/>
              <a:gd name="connsiteX0" fmla="*/ 0 w 1466240"/>
              <a:gd name="connsiteY0" fmla="*/ 25007 h 285290"/>
              <a:gd name="connsiteX1" fmla="*/ 1466240 w 1466240"/>
              <a:gd name="connsiteY1" fmla="*/ 252192 h 285290"/>
              <a:gd name="connsiteX0" fmla="*/ 0 w 1674363"/>
              <a:gd name="connsiteY0" fmla="*/ 33148 h 260419"/>
              <a:gd name="connsiteX1" fmla="*/ 1466240 w 1674363"/>
              <a:gd name="connsiteY1" fmla="*/ 260333 h 260419"/>
              <a:gd name="connsiteX0" fmla="*/ 0 w 2101165"/>
              <a:gd name="connsiteY0" fmla="*/ 0 h 227324"/>
              <a:gd name="connsiteX1" fmla="*/ 1466240 w 2101165"/>
              <a:gd name="connsiteY1" fmla="*/ 227185 h 227324"/>
              <a:gd name="connsiteX0" fmla="*/ 0 w 2052914"/>
              <a:gd name="connsiteY0" fmla="*/ 623972 h 623973"/>
              <a:gd name="connsiteX1" fmla="*/ 1384867 w 2052914"/>
              <a:gd name="connsiteY1" fmla="*/ 0 h 623973"/>
              <a:gd name="connsiteX0" fmla="*/ 0 w 1805738"/>
              <a:gd name="connsiteY0" fmla="*/ 623972 h 623972"/>
              <a:gd name="connsiteX1" fmla="*/ 1384867 w 1805738"/>
              <a:gd name="connsiteY1" fmla="*/ 0 h 623972"/>
              <a:gd name="connsiteX0" fmla="*/ 622324 w 1493559"/>
              <a:gd name="connsiteY0" fmla="*/ 589438 h 589438"/>
              <a:gd name="connsiteX1" fmla="*/ 0 w 1493559"/>
              <a:gd name="connsiteY1" fmla="*/ 0 h 589438"/>
              <a:gd name="connsiteX0" fmla="*/ 622324 w 1413215"/>
              <a:gd name="connsiteY0" fmla="*/ 589438 h 589438"/>
              <a:gd name="connsiteX1" fmla="*/ 0 w 1413215"/>
              <a:gd name="connsiteY1" fmla="*/ 0 h 589438"/>
              <a:gd name="connsiteX0" fmla="*/ 622324 w 1876309"/>
              <a:gd name="connsiteY0" fmla="*/ 589438 h 589438"/>
              <a:gd name="connsiteX1" fmla="*/ 0 w 1876309"/>
              <a:gd name="connsiteY1" fmla="*/ 0 h 5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309" h="589438">
                <a:moveTo>
                  <a:pt x="622324" y="589438"/>
                </a:moveTo>
                <a:cubicBezTo>
                  <a:pt x="2550674" y="419907"/>
                  <a:pt x="2186521" y="248368"/>
                  <a:pt x="0" y="0"/>
                </a:cubicBezTo>
              </a:path>
            </a:pathLst>
          </a:cu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404475-2599-4235-98ED-2D368820F878}"/>
              </a:ext>
            </a:extLst>
          </p:cNvPr>
          <p:cNvSpPr/>
          <p:nvPr/>
        </p:nvSpPr>
        <p:spPr>
          <a:xfrm>
            <a:off x="-104576" y="5674133"/>
            <a:ext cx="12401152" cy="29238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Readactor, XnR, HideM, LR</a:t>
            </a:r>
            <a:r>
              <a:rPr lang="en-US" sz="1300" baseline="30000" dirty="0">
                <a:solidFill>
                  <a:schemeClr val="bg1"/>
                </a:solidFill>
              </a:rPr>
              <a:t>2</a:t>
            </a:r>
            <a:r>
              <a:rPr lang="en-US" sz="1300" dirty="0">
                <a:solidFill>
                  <a:schemeClr val="bg1"/>
                </a:solidFill>
              </a:rPr>
              <a:t>, Khide, kR^X, Heisenbyte, NEAR, Shuffler, CodeArmor, </a:t>
            </a:r>
            <a:r>
              <a:rPr lang="en-US" sz="1300" dirty="0" err="1">
                <a:solidFill>
                  <a:schemeClr val="bg1"/>
                </a:solidFill>
              </a:rPr>
              <a:t>ReRanz</a:t>
            </a:r>
            <a:r>
              <a:rPr lang="en-US" sz="1300" dirty="0">
                <a:solidFill>
                  <a:schemeClr val="bg1"/>
                </a:solidFill>
              </a:rPr>
              <a:t>, TASR, ASR3, </a:t>
            </a:r>
            <a:r>
              <a:rPr lang="en-US" sz="1300" dirty="0" err="1">
                <a:solidFill>
                  <a:schemeClr val="bg1"/>
                </a:solidFill>
              </a:rPr>
              <a:t>RuntimeASLR</a:t>
            </a:r>
            <a:r>
              <a:rPr lang="en-US" sz="1300" dirty="0">
                <a:solidFill>
                  <a:schemeClr val="bg1"/>
                </a:solidFill>
              </a:rPr>
              <a:t>, ASLR-Guard, Cryptographic CFI, CPS, CPI</a:t>
            </a:r>
          </a:p>
        </p:txBody>
      </p:sp>
    </p:spTree>
    <p:extLst>
      <p:ext uri="{BB962C8B-B14F-4D97-AF65-F5344CB8AC3E}">
        <p14:creationId xmlns:p14="http://schemas.microsoft.com/office/powerpoint/2010/main" val="7072090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#Allowed Targets for nginx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73839"/>
              </p:ext>
            </p:extLst>
          </p:nvPr>
        </p:nvGraphicFramePr>
        <p:xfrm>
          <a:off x="838200" y="1690688"/>
          <a:ext cx="10515600" cy="2804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37298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519576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  <a:gridCol w="1457128">
                  <a:extLst>
                    <a:ext uri="{9D8B030D-6E8A-4147-A177-3AD203B41FA5}">
                      <a16:colId xmlns:a16="http://schemas.microsoft.com/office/drawing/2014/main" val="2330881686"/>
                    </a:ext>
                  </a:extLst>
                </a:gridCol>
                <a:gridCol w="1342638">
                  <a:extLst>
                    <a:ext uri="{9D8B030D-6E8A-4147-A177-3AD203B41FA5}">
                      <a16:colId xmlns:a16="http://schemas.microsoft.com/office/drawing/2014/main" val="1123237243"/>
                    </a:ext>
                  </a:extLst>
                </a:gridCol>
                <a:gridCol w="1758960">
                  <a:extLst>
                    <a:ext uri="{9D8B030D-6E8A-4147-A177-3AD203B41FA5}">
                      <a16:colId xmlns:a16="http://schemas.microsoft.com/office/drawing/2014/main" val="3251898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Target Constraint</a:t>
                      </a:r>
                      <a:endParaRPr lang="en-US" sz="2800" b="0" i="0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nginx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libc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other</a:t>
                      </a:r>
                      <a:endParaRPr lang="en-US" sz="2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all</a:t>
                      </a:r>
                      <a:endParaRPr lang="en-US" sz="2800" b="0" dirty="0"/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1,035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2,763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794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4,592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458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Live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316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767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Source-level CFI</a:t>
                      </a:r>
                      <a:endParaRPr lang="en-US" sz="2800" i="1" dirty="0"/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7160" marR="137160" marT="137160" marB="13716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7160" marR="137160" marT="137160" marB="13716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19</a:t>
                      </a:r>
                    </a:p>
                  </a:txBody>
                  <a:tcPr marL="137160" marR="137160" marT="137160" marB="1371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831764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192C810A-644B-4E60-A106-1E8A7E2A4672}"/>
              </a:ext>
            </a:extLst>
          </p:cNvPr>
          <p:cNvSpPr/>
          <p:nvPr/>
        </p:nvSpPr>
        <p:spPr>
          <a:xfrm>
            <a:off x="131629" y="5902659"/>
            <a:ext cx="9749785" cy="584775"/>
          </a:xfrm>
          <a:prstGeom prst="rect">
            <a:avLst/>
          </a:prstGeom>
          <a:noFill/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Enforced statically: results are for the </a:t>
            </a:r>
            <a:r>
              <a:rPr lang="en-US" sz="3200" u="sng" dirty="0"/>
              <a:t>median</a:t>
            </a:r>
            <a:r>
              <a:rPr lang="en-US" sz="3200" dirty="0"/>
              <a:t> callsite</a:t>
            </a:r>
          </a:p>
        </p:txBody>
      </p:sp>
      <p:sp>
        <p:nvSpPr>
          <p:cNvPr id="8" name="Vrije vorm: vorm 13">
            <a:extLst>
              <a:ext uri="{FF2B5EF4-FFF2-40B4-BE49-F238E27FC236}">
                <a16:creationId xmlns:a16="http://schemas.microsoft.com/office/drawing/2014/main" id="{9B726738-5D4A-444C-9A85-64D12A7FB0F6}"/>
              </a:ext>
            </a:extLst>
          </p:cNvPr>
          <p:cNvSpPr/>
          <p:nvPr/>
        </p:nvSpPr>
        <p:spPr>
          <a:xfrm flipH="1">
            <a:off x="9872494" y="4485502"/>
            <a:ext cx="867055" cy="176256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  <a:gd name="connsiteX0" fmla="*/ 1171254 w 1271133"/>
              <a:gd name="connsiteY0" fmla="*/ 0 h 1196404"/>
              <a:gd name="connsiteX1" fmla="*/ 0 w 1271133"/>
              <a:gd name="connsiteY1" fmla="*/ 1196404 h 1196404"/>
              <a:gd name="connsiteX0" fmla="*/ 1171254 w 1171254"/>
              <a:gd name="connsiteY0" fmla="*/ 23038 h 1219442"/>
              <a:gd name="connsiteX1" fmla="*/ 0 w 1171254"/>
              <a:gd name="connsiteY1" fmla="*/ 1219442 h 1219442"/>
              <a:gd name="connsiteX0" fmla="*/ 1171254 w 1171254"/>
              <a:gd name="connsiteY0" fmla="*/ 22694 h 1219098"/>
              <a:gd name="connsiteX1" fmla="*/ 0 w 1171254"/>
              <a:gd name="connsiteY1" fmla="*/ 1219098 h 1219098"/>
              <a:gd name="connsiteX0" fmla="*/ 1107122 w 1107122"/>
              <a:gd name="connsiteY0" fmla="*/ 24722 h 1138006"/>
              <a:gd name="connsiteX1" fmla="*/ 0 w 1107122"/>
              <a:gd name="connsiteY1" fmla="*/ 1138006 h 1138006"/>
              <a:gd name="connsiteX0" fmla="*/ 1107122 w 1107122"/>
              <a:gd name="connsiteY0" fmla="*/ 0 h 1113284"/>
              <a:gd name="connsiteX1" fmla="*/ 0 w 1107122"/>
              <a:gd name="connsiteY1" fmla="*/ 1113284 h 1113284"/>
              <a:gd name="connsiteX0" fmla="*/ 1107122 w 1107122"/>
              <a:gd name="connsiteY0" fmla="*/ 0 h 1136253"/>
              <a:gd name="connsiteX1" fmla="*/ 0 w 1107122"/>
              <a:gd name="connsiteY1" fmla="*/ 1113284 h 1136253"/>
              <a:gd name="connsiteX0" fmla="*/ 1107122 w 1107122"/>
              <a:gd name="connsiteY0" fmla="*/ 0 h 1160387"/>
              <a:gd name="connsiteX1" fmla="*/ 0 w 1107122"/>
              <a:gd name="connsiteY1" fmla="*/ 1113284 h 1160387"/>
              <a:gd name="connsiteX0" fmla="*/ 746462 w 746462"/>
              <a:gd name="connsiteY0" fmla="*/ 0 h 1008145"/>
              <a:gd name="connsiteX1" fmla="*/ 0 w 746462"/>
              <a:gd name="connsiteY1" fmla="*/ 947106 h 1008145"/>
              <a:gd name="connsiteX0" fmla="*/ 746462 w 747885"/>
              <a:gd name="connsiteY0" fmla="*/ 0 h 994283"/>
              <a:gd name="connsiteX1" fmla="*/ 0 w 747885"/>
              <a:gd name="connsiteY1" fmla="*/ 947106 h 994283"/>
              <a:gd name="connsiteX0" fmla="*/ 684269 w 685940"/>
              <a:gd name="connsiteY0" fmla="*/ 0 h 1079056"/>
              <a:gd name="connsiteX1" fmla="*/ 0 w 685940"/>
              <a:gd name="connsiteY1" fmla="*/ 1037339 h 1079056"/>
              <a:gd name="connsiteX0" fmla="*/ 684269 w 685615"/>
              <a:gd name="connsiteY0" fmla="*/ 0 h 1037339"/>
              <a:gd name="connsiteX1" fmla="*/ 0 w 685615"/>
              <a:gd name="connsiteY1" fmla="*/ 1037339 h 1037339"/>
              <a:gd name="connsiteX0" fmla="*/ 1057427 w 1058153"/>
              <a:gd name="connsiteY0" fmla="*/ 0 h 971715"/>
              <a:gd name="connsiteX1" fmla="*/ 0 w 1058153"/>
              <a:gd name="connsiteY1" fmla="*/ 971715 h 971715"/>
              <a:gd name="connsiteX0" fmla="*/ 864629 w 865582"/>
              <a:gd name="connsiteY0" fmla="*/ 0 h 1037339"/>
              <a:gd name="connsiteX1" fmla="*/ 0 w 865582"/>
              <a:gd name="connsiteY1" fmla="*/ 1037339 h 1037339"/>
              <a:gd name="connsiteX0" fmla="*/ 864629 w 865392"/>
              <a:gd name="connsiteY0" fmla="*/ 0 h 1037339"/>
              <a:gd name="connsiteX1" fmla="*/ 0 w 865392"/>
              <a:gd name="connsiteY1" fmla="*/ 1037339 h 1037339"/>
              <a:gd name="connsiteX0" fmla="*/ 864629 w 934859"/>
              <a:gd name="connsiteY0" fmla="*/ 0 h 1037339"/>
              <a:gd name="connsiteX1" fmla="*/ 0 w 934859"/>
              <a:gd name="connsiteY1" fmla="*/ 1037339 h 1037339"/>
              <a:gd name="connsiteX0" fmla="*/ 802436 w 876109"/>
              <a:gd name="connsiteY0" fmla="*/ 0 h 938904"/>
              <a:gd name="connsiteX1" fmla="*/ 0 w 876109"/>
              <a:gd name="connsiteY1" fmla="*/ 938904 h 938904"/>
              <a:gd name="connsiteX0" fmla="*/ 758901 w 835189"/>
              <a:gd name="connsiteY0" fmla="*/ 0 h 988122"/>
              <a:gd name="connsiteX1" fmla="*/ 0 w 835189"/>
              <a:gd name="connsiteY1" fmla="*/ 988122 h 988122"/>
              <a:gd name="connsiteX0" fmla="*/ 758901 w 859563"/>
              <a:gd name="connsiteY0" fmla="*/ 0 h 988122"/>
              <a:gd name="connsiteX1" fmla="*/ 0 w 859563"/>
              <a:gd name="connsiteY1" fmla="*/ 988122 h 988122"/>
              <a:gd name="connsiteX0" fmla="*/ 1798950 w 1846768"/>
              <a:gd name="connsiteY0" fmla="*/ 0 h 981123"/>
              <a:gd name="connsiteX1" fmla="*/ 0 w 1846768"/>
              <a:gd name="connsiteY1" fmla="*/ 981123 h 981123"/>
              <a:gd name="connsiteX0" fmla="*/ 2759403 w 2791437"/>
              <a:gd name="connsiteY0" fmla="*/ 975575 h 1249125"/>
              <a:gd name="connsiteX1" fmla="*/ 0 w 2791437"/>
              <a:gd name="connsiteY1" fmla="*/ 74007 h 1249125"/>
              <a:gd name="connsiteX0" fmla="*/ 2759403 w 2759403"/>
              <a:gd name="connsiteY0" fmla="*/ 1105916 h 1105917"/>
              <a:gd name="connsiteX1" fmla="*/ 0 w 2759403"/>
              <a:gd name="connsiteY1" fmla="*/ 204348 h 1105917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759403 w 2759403"/>
              <a:gd name="connsiteY0" fmla="*/ 901568 h 901568"/>
              <a:gd name="connsiteX1" fmla="*/ 0 w 2759403"/>
              <a:gd name="connsiteY1" fmla="*/ 0 h 901568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07540 w 2207540"/>
              <a:gd name="connsiteY0" fmla="*/ 635612 h 635612"/>
              <a:gd name="connsiteX1" fmla="*/ 0 w 2207540"/>
              <a:gd name="connsiteY1" fmla="*/ 0 h 635612"/>
              <a:gd name="connsiteX0" fmla="*/ 2292442 w 2292442"/>
              <a:gd name="connsiteY0" fmla="*/ 481637 h 481637"/>
              <a:gd name="connsiteX1" fmla="*/ 0 w 2292442"/>
              <a:gd name="connsiteY1" fmla="*/ 0 h 481637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60604 w 2260604"/>
              <a:gd name="connsiteY0" fmla="*/ 453642 h 453642"/>
              <a:gd name="connsiteX1" fmla="*/ 0 w 2260604"/>
              <a:gd name="connsiteY1" fmla="*/ 0 h 453642"/>
              <a:gd name="connsiteX0" fmla="*/ 2283774 w 2283774"/>
              <a:gd name="connsiteY0" fmla="*/ 557256 h 557256"/>
              <a:gd name="connsiteX1" fmla="*/ 23170 w 2283774"/>
              <a:gd name="connsiteY1" fmla="*/ 103614 h 557256"/>
              <a:gd name="connsiteX0" fmla="*/ 609923 w 609923"/>
              <a:gd name="connsiteY0" fmla="*/ 476799 h 476799"/>
              <a:gd name="connsiteX1" fmla="*/ 138770 w 609923"/>
              <a:gd name="connsiteY1" fmla="*/ 142283 h 476799"/>
              <a:gd name="connsiteX0" fmla="*/ 126898 w 1913027"/>
              <a:gd name="connsiteY0" fmla="*/ 279648 h 423387"/>
              <a:gd name="connsiteX1" fmla="*/ 1913027 w 1913027"/>
              <a:gd name="connsiteY1" fmla="*/ 423387 h 423387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786129"/>
              <a:gd name="connsiteY0" fmla="*/ 0 h 143739"/>
              <a:gd name="connsiteX1" fmla="*/ 1786129 w 1786129"/>
              <a:gd name="connsiteY1" fmla="*/ 143739 h 143739"/>
              <a:gd name="connsiteX0" fmla="*/ 0 w 1692563"/>
              <a:gd name="connsiteY0" fmla="*/ 0 h 156002"/>
              <a:gd name="connsiteX1" fmla="*/ 1692563 w 1692563"/>
              <a:gd name="connsiteY1" fmla="*/ 156002 h 156002"/>
              <a:gd name="connsiteX0" fmla="*/ 0 w 1909769"/>
              <a:gd name="connsiteY0" fmla="*/ 0 h 156002"/>
              <a:gd name="connsiteX1" fmla="*/ 1692563 w 1909769"/>
              <a:gd name="connsiteY1" fmla="*/ 156002 h 156002"/>
              <a:gd name="connsiteX0" fmla="*/ 0 w 2105181"/>
              <a:gd name="connsiteY0" fmla="*/ 0 h 171769"/>
              <a:gd name="connsiteX1" fmla="*/ 1903087 w 2105181"/>
              <a:gd name="connsiteY1" fmla="*/ 171769 h 171769"/>
              <a:gd name="connsiteX0" fmla="*/ 0 w 1674234"/>
              <a:gd name="connsiteY0" fmla="*/ 0 h 301406"/>
              <a:gd name="connsiteX1" fmla="*/ 1435256 w 1674234"/>
              <a:gd name="connsiteY1" fmla="*/ 301406 h 301406"/>
              <a:gd name="connsiteX0" fmla="*/ 0 w 1435256"/>
              <a:gd name="connsiteY0" fmla="*/ 0 h 301406"/>
              <a:gd name="connsiteX1" fmla="*/ 1435256 w 1435256"/>
              <a:gd name="connsiteY1" fmla="*/ 301406 h 301406"/>
              <a:gd name="connsiteX0" fmla="*/ 0 w 1353386"/>
              <a:gd name="connsiteY0" fmla="*/ 0 h 562432"/>
              <a:gd name="connsiteX1" fmla="*/ 1353386 w 1353386"/>
              <a:gd name="connsiteY1" fmla="*/ 562432 h 562432"/>
              <a:gd name="connsiteX0" fmla="*/ 0 w 1474451"/>
              <a:gd name="connsiteY0" fmla="*/ 0 h 562432"/>
              <a:gd name="connsiteX1" fmla="*/ 1353386 w 1474451"/>
              <a:gd name="connsiteY1" fmla="*/ 562432 h 562432"/>
              <a:gd name="connsiteX0" fmla="*/ 0 w 1225584"/>
              <a:gd name="connsiteY0" fmla="*/ 0 h 607980"/>
              <a:gd name="connsiteX1" fmla="*/ 1084385 w 1225584"/>
              <a:gd name="connsiteY1" fmla="*/ 607980 h 607980"/>
              <a:gd name="connsiteX0" fmla="*/ 0 w 1628475"/>
              <a:gd name="connsiteY0" fmla="*/ 0 h 562432"/>
              <a:gd name="connsiteX1" fmla="*/ 1517128 w 1628475"/>
              <a:gd name="connsiteY1" fmla="*/ 562432 h 562432"/>
              <a:gd name="connsiteX0" fmla="*/ 0 w 1276411"/>
              <a:gd name="connsiteY0" fmla="*/ 0 h 560484"/>
              <a:gd name="connsiteX1" fmla="*/ 1139880 w 1276411"/>
              <a:gd name="connsiteY1" fmla="*/ 560484 h 560484"/>
              <a:gd name="connsiteX0" fmla="*/ 0 w 1116864"/>
              <a:gd name="connsiteY0" fmla="*/ 0 h 535958"/>
              <a:gd name="connsiteX1" fmla="*/ 964444 w 1116864"/>
              <a:gd name="connsiteY1" fmla="*/ 535958 h 535958"/>
              <a:gd name="connsiteX0" fmla="*/ 2385394 w 2443616"/>
              <a:gd name="connsiteY0" fmla="*/ 0 h 147961"/>
              <a:gd name="connsiteX1" fmla="*/ 0 w 2443616"/>
              <a:gd name="connsiteY1" fmla="*/ 147961 h 147961"/>
              <a:gd name="connsiteX0" fmla="*/ 0 w 3409732"/>
              <a:gd name="connsiteY0" fmla="*/ 413323 h 440604"/>
              <a:gd name="connsiteX1" fmla="*/ 3351372 w 3409732"/>
              <a:gd name="connsiteY1" fmla="*/ 41245 h 440604"/>
              <a:gd name="connsiteX0" fmla="*/ 0 w 3351372"/>
              <a:gd name="connsiteY0" fmla="*/ 372078 h 419054"/>
              <a:gd name="connsiteX1" fmla="*/ 3351372 w 3351372"/>
              <a:gd name="connsiteY1" fmla="*/ 0 h 419054"/>
              <a:gd name="connsiteX0" fmla="*/ 0 w 3419182"/>
              <a:gd name="connsiteY0" fmla="*/ 443177 h 484603"/>
              <a:gd name="connsiteX1" fmla="*/ 3419182 w 3419182"/>
              <a:gd name="connsiteY1" fmla="*/ 0 h 484603"/>
              <a:gd name="connsiteX0" fmla="*/ 0 w 3419182"/>
              <a:gd name="connsiteY0" fmla="*/ 443177 h 443177"/>
              <a:gd name="connsiteX1" fmla="*/ 3419182 w 3419182"/>
              <a:gd name="connsiteY1" fmla="*/ 0 h 443177"/>
              <a:gd name="connsiteX0" fmla="*/ 0 w 3622614"/>
              <a:gd name="connsiteY0" fmla="*/ 359890 h 359890"/>
              <a:gd name="connsiteX1" fmla="*/ 3622614 w 3622614"/>
              <a:gd name="connsiteY1" fmla="*/ 0 h 359890"/>
              <a:gd name="connsiteX0" fmla="*/ 0 w 3622614"/>
              <a:gd name="connsiteY0" fmla="*/ 359890 h 359890"/>
              <a:gd name="connsiteX1" fmla="*/ 3622614 w 3622614"/>
              <a:gd name="connsiteY1" fmla="*/ 0 h 359890"/>
              <a:gd name="connsiteX0" fmla="*/ 356408 w 498432"/>
              <a:gd name="connsiteY0" fmla="*/ 13633 h 783175"/>
              <a:gd name="connsiteX1" fmla="*/ 208757 w 498432"/>
              <a:gd name="connsiteY1" fmla="*/ 764919 h 783175"/>
              <a:gd name="connsiteX0" fmla="*/ 0 w 1466240"/>
              <a:gd name="connsiteY0" fmla="*/ 25007 h 285290"/>
              <a:gd name="connsiteX1" fmla="*/ 1466240 w 1466240"/>
              <a:gd name="connsiteY1" fmla="*/ 252192 h 285290"/>
              <a:gd name="connsiteX0" fmla="*/ 0 w 1674363"/>
              <a:gd name="connsiteY0" fmla="*/ 33148 h 260419"/>
              <a:gd name="connsiteX1" fmla="*/ 1466240 w 1674363"/>
              <a:gd name="connsiteY1" fmla="*/ 260333 h 260419"/>
              <a:gd name="connsiteX0" fmla="*/ 0 w 2101165"/>
              <a:gd name="connsiteY0" fmla="*/ 0 h 227324"/>
              <a:gd name="connsiteX1" fmla="*/ 1466240 w 2101165"/>
              <a:gd name="connsiteY1" fmla="*/ 227185 h 227324"/>
              <a:gd name="connsiteX0" fmla="*/ 0 w 2052914"/>
              <a:gd name="connsiteY0" fmla="*/ 623972 h 623973"/>
              <a:gd name="connsiteX1" fmla="*/ 1384867 w 2052914"/>
              <a:gd name="connsiteY1" fmla="*/ 0 h 623973"/>
              <a:gd name="connsiteX0" fmla="*/ 0 w 1805738"/>
              <a:gd name="connsiteY0" fmla="*/ 623972 h 623972"/>
              <a:gd name="connsiteX1" fmla="*/ 1384867 w 1805738"/>
              <a:gd name="connsiteY1" fmla="*/ 0 h 623972"/>
              <a:gd name="connsiteX0" fmla="*/ 622324 w 1493559"/>
              <a:gd name="connsiteY0" fmla="*/ 589438 h 589438"/>
              <a:gd name="connsiteX1" fmla="*/ 0 w 1493559"/>
              <a:gd name="connsiteY1" fmla="*/ 0 h 589438"/>
              <a:gd name="connsiteX0" fmla="*/ 622324 w 1413215"/>
              <a:gd name="connsiteY0" fmla="*/ 589438 h 589438"/>
              <a:gd name="connsiteX1" fmla="*/ 0 w 1413215"/>
              <a:gd name="connsiteY1" fmla="*/ 0 h 589438"/>
              <a:gd name="connsiteX0" fmla="*/ 622324 w 1876309"/>
              <a:gd name="connsiteY0" fmla="*/ 589438 h 589438"/>
              <a:gd name="connsiteX1" fmla="*/ 0 w 1876309"/>
              <a:gd name="connsiteY1" fmla="*/ 0 h 589438"/>
              <a:gd name="connsiteX0" fmla="*/ 7633936 w 7952157"/>
              <a:gd name="connsiteY0" fmla="*/ 181127 h 181127"/>
              <a:gd name="connsiteX1" fmla="*/ 0 w 7952157"/>
              <a:gd name="connsiteY1" fmla="*/ 0 h 181127"/>
              <a:gd name="connsiteX0" fmla="*/ 0 w 3145066"/>
              <a:gd name="connsiteY0" fmla="*/ 229880 h 229880"/>
              <a:gd name="connsiteX1" fmla="*/ 2307093 w 3145066"/>
              <a:gd name="connsiteY1" fmla="*/ 0 h 229880"/>
              <a:gd name="connsiteX0" fmla="*/ 2453210 w 3194717"/>
              <a:gd name="connsiteY0" fmla="*/ 136436 h 136436"/>
              <a:gd name="connsiteX1" fmla="*/ 0 w 3194717"/>
              <a:gd name="connsiteY1" fmla="*/ 0 h 136436"/>
              <a:gd name="connsiteX0" fmla="*/ 2872812 w 3236577"/>
              <a:gd name="connsiteY0" fmla="*/ 136436 h 136436"/>
              <a:gd name="connsiteX1" fmla="*/ 419602 w 3236577"/>
              <a:gd name="connsiteY1" fmla="*/ 0 h 136436"/>
              <a:gd name="connsiteX0" fmla="*/ 6174799 w 6425427"/>
              <a:gd name="connsiteY0" fmla="*/ 128310 h 128310"/>
              <a:gd name="connsiteX1" fmla="*/ 290375 w 6425427"/>
              <a:gd name="connsiteY1" fmla="*/ 0 h 128310"/>
              <a:gd name="connsiteX0" fmla="*/ 4793234 w 5080920"/>
              <a:gd name="connsiteY0" fmla="*/ 240037 h 240037"/>
              <a:gd name="connsiteX1" fmla="*/ 332831 w 5080920"/>
              <a:gd name="connsiteY1" fmla="*/ 0 h 240037"/>
              <a:gd name="connsiteX0" fmla="*/ 5385387 w 5385387"/>
              <a:gd name="connsiteY0" fmla="*/ 240037 h 272304"/>
              <a:gd name="connsiteX1" fmla="*/ 924984 w 5385387"/>
              <a:gd name="connsiteY1" fmla="*/ 0 h 272304"/>
              <a:gd name="connsiteX0" fmla="*/ 3442022 w 3442022"/>
              <a:gd name="connsiteY0" fmla="*/ 209566 h 247831"/>
              <a:gd name="connsiteX1" fmla="*/ 1965284 w 3442022"/>
              <a:gd name="connsiteY1" fmla="*/ 0 h 247831"/>
              <a:gd name="connsiteX0" fmla="*/ 2237726 w 2237726"/>
              <a:gd name="connsiteY0" fmla="*/ 209566 h 209566"/>
              <a:gd name="connsiteX1" fmla="*/ 760988 w 2237726"/>
              <a:gd name="connsiteY1" fmla="*/ 0 h 209566"/>
              <a:gd name="connsiteX0" fmla="*/ 2615329 w 2615329"/>
              <a:gd name="connsiteY0" fmla="*/ 361921 h 361921"/>
              <a:gd name="connsiteX1" fmla="*/ 691041 w 2615329"/>
              <a:gd name="connsiteY1" fmla="*/ 0 h 361921"/>
              <a:gd name="connsiteX0" fmla="*/ 2679355 w 2679355"/>
              <a:gd name="connsiteY0" fmla="*/ 361921 h 361921"/>
              <a:gd name="connsiteX1" fmla="*/ 755067 w 2679355"/>
              <a:gd name="connsiteY1" fmla="*/ 0 h 361921"/>
              <a:gd name="connsiteX0" fmla="*/ 2758783 w 2758783"/>
              <a:gd name="connsiteY0" fmla="*/ 361921 h 361921"/>
              <a:gd name="connsiteX1" fmla="*/ 739560 w 2758783"/>
              <a:gd name="connsiteY1" fmla="*/ 0 h 361921"/>
              <a:gd name="connsiteX0" fmla="*/ 2736027 w 2736027"/>
              <a:gd name="connsiteY0" fmla="*/ 359890 h 359890"/>
              <a:gd name="connsiteX1" fmla="*/ 743928 w 2736027"/>
              <a:gd name="connsiteY1" fmla="*/ 0 h 359890"/>
              <a:gd name="connsiteX0" fmla="*/ 2566978 w 2566978"/>
              <a:gd name="connsiteY0" fmla="*/ 380204 h 380204"/>
              <a:gd name="connsiteX1" fmla="*/ 778310 w 2566978"/>
              <a:gd name="connsiteY1" fmla="*/ 0 h 380204"/>
              <a:gd name="connsiteX0" fmla="*/ 2198962 w 2198962"/>
              <a:gd name="connsiteY0" fmla="*/ 380204 h 380204"/>
              <a:gd name="connsiteX1" fmla="*/ 410294 w 2198962"/>
              <a:gd name="connsiteY1" fmla="*/ 0 h 380204"/>
              <a:gd name="connsiteX0" fmla="*/ 1612076 w 1612076"/>
              <a:gd name="connsiteY0" fmla="*/ 278634 h 301684"/>
              <a:gd name="connsiteX1" fmla="*/ 542200 w 1612076"/>
              <a:gd name="connsiteY1" fmla="*/ 0 h 301684"/>
              <a:gd name="connsiteX0" fmla="*/ 1816624 w 1816624"/>
              <a:gd name="connsiteY0" fmla="*/ 278634 h 278634"/>
              <a:gd name="connsiteX1" fmla="*/ 746748 w 1816624"/>
              <a:gd name="connsiteY1" fmla="*/ 0 h 278634"/>
              <a:gd name="connsiteX0" fmla="*/ 1203030 w 1203030"/>
              <a:gd name="connsiteY0" fmla="*/ 361921 h 361921"/>
              <a:gd name="connsiteX1" fmla="*/ 1028253 w 1203030"/>
              <a:gd name="connsiteY1" fmla="*/ 0 h 361921"/>
              <a:gd name="connsiteX0" fmla="*/ 1186940 w 1186940"/>
              <a:gd name="connsiteY0" fmla="*/ 323324 h 323324"/>
              <a:gd name="connsiteX1" fmla="*/ 1039287 w 1186940"/>
              <a:gd name="connsiteY1" fmla="*/ 0 h 323324"/>
              <a:gd name="connsiteX0" fmla="*/ 1408797 w 1408797"/>
              <a:gd name="connsiteY0" fmla="*/ 215660 h 215660"/>
              <a:gd name="connsiteX1" fmla="*/ 908528 w 1408797"/>
              <a:gd name="connsiteY1" fmla="*/ 0 h 215660"/>
              <a:gd name="connsiteX0" fmla="*/ 1208830 w 1208830"/>
              <a:gd name="connsiteY0" fmla="*/ 368071 h 368071"/>
              <a:gd name="connsiteX1" fmla="*/ 1024347 w 1208830"/>
              <a:gd name="connsiteY1" fmla="*/ 0 h 3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8830" h="368071">
                <a:moveTo>
                  <a:pt x="1208830" y="368071"/>
                </a:moveTo>
                <a:cubicBezTo>
                  <a:pt x="-36356" y="322455"/>
                  <a:pt x="-654334" y="315404"/>
                  <a:pt x="1024347" y="0"/>
                </a:cubicBezTo>
              </a:path>
            </a:pathLst>
          </a:cu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9974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Results for Other Servers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21302"/>
              </p:ext>
            </p:extLst>
          </p:nvPr>
        </p:nvGraphicFramePr>
        <p:xfrm>
          <a:off x="838200" y="1690688"/>
          <a:ext cx="10515599" cy="40870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55837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3371414">
                  <a:extLst>
                    <a:ext uri="{9D8B030D-6E8A-4147-A177-3AD203B41FA5}">
                      <a16:colId xmlns:a16="http://schemas.microsoft.com/office/drawing/2014/main" val="1665183619"/>
                    </a:ext>
                  </a:extLst>
                </a:gridCol>
                <a:gridCol w="1904121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  <a:gridCol w="2049730">
                  <a:extLst>
                    <a:ext uri="{9D8B030D-6E8A-4147-A177-3AD203B41FA5}">
                      <a16:colId xmlns:a16="http://schemas.microsoft.com/office/drawing/2014/main" val="3776434745"/>
                    </a:ext>
                  </a:extLst>
                </a:gridCol>
                <a:gridCol w="1534497">
                  <a:extLst>
                    <a:ext uri="{9D8B030D-6E8A-4147-A177-3AD203B41FA5}">
                      <a16:colId xmlns:a16="http://schemas.microsoft.com/office/drawing/2014/main" val="2976452511"/>
                    </a:ext>
                  </a:extLst>
                </a:gridCol>
              </a:tblGrid>
              <a:tr h="4599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Server</a:t>
                      </a:r>
                      <a:endParaRPr lang="en-US" sz="2200" b="0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Write constraint</a:t>
                      </a:r>
                      <a:endParaRPr lang="en-US" sz="2200" b="0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Tainted</a:t>
                      </a:r>
                      <a:endParaRPr lang="en-US" sz="2200" b="0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Targets</a:t>
                      </a:r>
                      <a:endParaRPr lang="en-US" sz="2200" b="0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Live</a:t>
                      </a:r>
                      <a:endParaRPr lang="en-US" sz="2200" b="0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459943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apache</a:t>
                      </a:r>
                      <a:endParaRPr lang="en-US" sz="2800" b="1" i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33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6,113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1,985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459943">
                <a:tc vMerge="1"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¬CPtr</a:t>
                      </a:r>
                      <a:endParaRPr lang="en-US" sz="280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27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824070"/>
                  </a:ext>
                </a:extLst>
              </a:tr>
              <a:tr h="459943">
                <a:tc vMerge="1"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¬Ptr</a:t>
                      </a:r>
                      <a:endParaRPr lang="en-US" sz="2800" i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9561"/>
                  </a:ext>
                </a:extLst>
              </a:tr>
              <a:tr h="459943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redis</a:t>
                      </a:r>
                      <a:endParaRPr lang="en-US" sz="2800" b="1" i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5,381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612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14082"/>
                  </a:ext>
                </a:extLst>
              </a:tr>
              <a:tr h="459943">
                <a:tc vMerge="1"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¬CPtr</a:t>
                      </a:r>
                      <a:endParaRPr lang="en-US" sz="28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418954"/>
                  </a:ext>
                </a:extLst>
              </a:tr>
              <a:tr h="459943">
                <a:tc vMerge="1"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¬Ptr</a:t>
                      </a:r>
                      <a:endParaRPr lang="en-US" sz="2800" i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46899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  <a:endParaRPr lang="en-US" sz="2800" b="1" i="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1868995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E91E608-3688-43DB-B309-558AD122A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39338"/>
              </p:ext>
            </p:extLst>
          </p:nvPr>
        </p:nvGraphicFramePr>
        <p:xfrm>
          <a:off x="5448114" y="1690688"/>
          <a:ext cx="1102469" cy="201442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02469">
                  <a:extLst>
                    <a:ext uri="{9D8B030D-6E8A-4147-A177-3AD203B41FA5}">
                      <a16:colId xmlns:a16="http://schemas.microsoft.com/office/drawing/2014/main" val="1307291331"/>
                    </a:ext>
                  </a:extLst>
                </a:gridCol>
              </a:tblGrid>
              <a:tr h="459943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nginx</a:t>
                      </a:r>
                      <a:endParaRPr lang="en-US" sz="2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84391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38868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17120"/>
                  </a:ext>
                </a:extLst>
              </a:tr>
              <a:tr h="459943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01999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B633A8F7-B25F-4E6C-890C-633AD89C9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29633"/>
              </p:ext>
            </p:extLst>
          </p:nvPr>
        </p:nvGraphicFramePr>
        <p:xfrm>
          <a:off x="7776593" y="4726597"/>
          <a:ext cx="3577205" cy="518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45715">
                  <a:extLst>
                    <a:ext uri="{9D8B030D-6E8A-4147-A177-3AD203B41FA5}">
                      <a16:colId xmlns:a16="http://schemas.microsoft.com/office/drawing/2014/main" val="2021453789"/>
                    </a:ext>
                  </a:extLst>
                </a:gridCol>
                <a:gridCol w="1531490">
                  <a:extLst>
                    <a:ext uri="{9D8B030D-6E8A-4147-A177-3AD203B41FA5}">
                      <a16:colId xmlns:a16="http://schemas.microsoft.com/office/drawing/2014/main" val="1818826805"/>
                    </a:ext>
                  </a:extLst>
                </a:gridCol>
              </a:tblGrid>
              <a:tr h="152666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4,592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767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298927"/>
                  </a:ext>
                </a:extLst>
              </a:tr>
              <a:tr h="152666"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130037"/>
                  </a:ext>
                </a:extLst>
              </a:tr>
              <a:tr h="152666"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5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5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A8181-9D95-4DD0-8163-A1FE30DD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3604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A6D52-C9E7-495D-9D58-5B5701F2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10 years of code-reuse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Crafting code-reuse attacks is hard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Attacks and defenses assume </a:t>
            </a:r>
            <a:r>
              <a:rPr lang="en-US" u="sng" dirty="0"/>
              <a:t>static</a:t>
            </a:r>
            <a:r>
              <a:rPr lang="en-US" dirty="0"/>
              <a:t> analysis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Newton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Consider the </a:t>
            </a:r>
            <a:r>
              <a:rPr lang="en-US" u="sng" dirty="0"/>
              <a:t>dynamics</a:t>
            </a:r>
            <a:r>
              <a:rPr lang="en-US" dirty="0"/>
              <a:t> and find that there is still leeway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Use reported gadgets to compare defenses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The next 10 years of code-reuse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Combine state-of-the-art defenses to reduce exploitability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Reduce overhead of more heavyweight defenses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25680F5-94E0-4FA9-998E-3709CFFE23B1}"/>
              </a:ext>
            </a:extLst>
          </p:cNvPr>
          <p:cNvSpPr/>
          <p:nvPr/>
        </p:nvSpPr>
        <p:spPr>
          <a:xfrm>
            <a:off x="4604423" y="200517"/>
            <a:ext cx="7399509" cy="86177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https://vusec.net/newton</a:t>
            </a:r>
          </a:p>
        </p:txBody>
      </p:sp>
    </p:spTree>
    <p:extLst>
      <p:ext uri="{BB962C8B-B14F-4D97-AF65-F5344CB8AC3E}">
        <p14:creationId xmlns:p14="http://schemas.microsoft.com/office/powerpoint/2010/main" val="21198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1CF6513-261C-465D-8AD5-670A9A77AC59}"/>
              </a:ext>
            </a:extLst>
          </p:cNvPr>
          <p:cNvSpPr/>
          <p:nvPr/>
        </p:nvSpPr>
        <p:spPr>
          <a:xfrm>
            <a:off x="0" y="2616392"/>
            <a:ext cx="12192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2"/>
                </a:solidFill>
                <a:latin typeface="+mj-lt"/>
              </a:rPr>
              <a:t>BACKUP SLIDES</a:t>
            </a:r>
            <a:endParaRPr lang="en-US" sz="6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51320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A8181-9D95-4DD0-8163-A1FE30DD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66889" cy="1325563"/>
          </a:xfrm>
        </p:spPr>
        <p:txBody>
          <a:bodyPr>
            <a:normAutofit/>
          </a:bodyPr>
          <a:lstStyle/>
          <a:p>
            <a:r>
              <a:rPr lang="en-US" dirty="0"/>
              <a:t>Our Policy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A6D52-C9E7-495D-9D58-5B5701F2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5532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Open source everything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049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59A0-175C-4F59-AC5D-288F2A7C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A3E3B-A72D-415E-A168-1C33B8E11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Context-Sensitive CFI (</a:t>
            </a:r>
            <a:r>
              <a:rPr lang="en-US" b="1" dirty="0" err="1">
                <a:solidFill>
                  <a:schemeClr val="accent6"/>
                </a:solidFill>
              </a:rPr>
              <a:t>CsCFI</a:t>
            </a:r>
            <a:r>
              <a:rPr lang="en-US" b="1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Target constraints are impractical: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</a:pPr>
            <a:r>
              <a:rPr lang="en-US" sz="2400" dirty="0"/>
              <a:t>How does the context-sensitive analysis works?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</a:pPr>
            <a:r>
              <a:rPr lang="en-US" sz="2400" dirty="0"/>
              <a:t>What is the branch history size? 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</a:pPr>
            <a:r>
              <a:rPr lang="en-US" sz="2400" dirty="0"/>
              <a:t>When is validation performed?</a:t>
            </a:r>
          </a:p>
          <a:p>
            <a:pPr marL="457200" indent="-457200">
              <a:lnSpc>
                <a:spcPct val="100000"/>
              </a:lnSpc>
            </a:pPr>
            <a:r>
              <a:rPr lang="en-US" i="1" dirty="0"/>
              <a:t>Perfect </a:t>
            </a:r>
            <a:r>
              <a:rPr lang="en-US" dirty="0" err="1"/>
              <a:t>CsCFI</a:t>
            </a:r>
            <a:r>
              <a:rPr lang="en-US" dirty="0"/>
              <a:t>: arbitrarily large history, but </a:t>
            </a:r>
            <a:r>
              <a:rPr lang="en-US" u="sng" dirty="0"/>
              <a:t>not unlimited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Write constraint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Limit writes to a segregated state</a:t>
            </a:r>
          </a:p>
        </p:txBody>
      </p:sp>
    </p:spTree>
    <p:extLst>
      <p:ext uri="{BB962C8B-B14F-4D97-AF65-F5344CB8AC3E}">
        <p14:creationId xmlns:p14="http://schemas.microsoft.com/office/powerpoint/2010/main" val="38704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Verbindingslijn: gebogen 28">
            <a:extLst>
              <a:ext uri="{FF2B5EF4-FFF2-40B4-BE49-F238E27FC236}">
                <a16:creationId xmlns:a16="http://schemas.microsoft.com/office/drawing/2014/main" id="{042505E6-4A12-43D3-AF7B-A1B8F21000DE}"/>
              </a:ext>
            </a:extLst>
          </p:cNvPr>
          <p:cNvCxnSpPr>
            <a:cxnSpLocks/>
            <a:stCxn id="7" idx="3"/>
            <a:endCxn id="14" idx="3"/>
          </p:cNvCxnSpPr>
          <p:nvPr/>
        </p:nvCxnSpPr>
        <p:spPr>
          <a:xfrm flipH="1" flipV="1">
            <a:off x="7943990" y="2944732"/>
            <a:ext cx="1625094" cy="2710809"/>
          </a:xfrm>
          <a:prstGeom prst="bentConnector3">
            <a:avLst>
              <a:gd name="adj1" fmla="val -14067"/>
            </a:avLst>
          </a:prstGeom>
          <a:ln w="2540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ingslijn: gebogen 22">
            <a:extLst>
              <a:ext uri="{FF2B5EF4-FFF2-40B4-BE49-F238E27FC236}">
                <a16:creationId xmlns:a16="http://schemas.microsoft.com/office/drawing/2014/main" id="{DFEEF094-9BF7-4E35-BE10-C42DBCCFD8FF}"/>
              </a:ext>
            </a:extLst>
          </p:cNvPr>
          <p:cNvCxnSpPr>
            <a:cxnSpLocks/>
            <a:stCxn id="14" idx="1"/>
            <a:endCxn id="7" idx="1"/>
          </p:cNvCxnSpPr>
          <p:nvPr/>
        </p:nvCxnSpPr>
        <p:spPr>
          <a:xfrm rot="10800000" flipH="1" flipV="1">
            <a:off x="554144" y="2944731"/>
            <a:ext cx="3694923" cy="2710809"/>
          </a:xfrm>
          <a:prstGeom prst="bentConnector3">
            <a:avLst>
              <a:gd name="adj1" fmla="val 17244"/>
            </a:avLst>
          </a:prstGeom>
          <a:ln w="254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2B5F88E4-160F-45AD-A1E2-624BD4F46B60}"/>
              </a:ext>
            </a:extLst>
          </p:cNvPr>
          <p:cNvSpPr/>
          <p:nvPr/>
        </p:nvSpPr>
        <p:spPr>
          <a:xfrm>
            <a:off x="4249068" y="4453081"/>
            <a:ext cx="5320016" cy="240491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Defender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Examine identified gadgets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Invent a way to restrict those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Publish!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C458F36-D972-485D-A9D5-8B8DA4F16C8D}"/>
              </a:ext>
            </a:extLst>
          </p:cNvPr>
          <p:cNvSpPr/>
          <p:nvPr/>
        </p:nvSpPr>
        <p:spPr>
          <a:xfrm>
            <a:off x="554145" y="1690688"/>
            <a:ext cx="7389845" cy="2508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</a:rPr>
              <a:t>Attacker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Analyze the program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Identify gadgets not covered by defenses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Publish!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91FCF1A-4372-4650-ACB3-EADF0FA3336C}"/>
              </a:ext>
            </a:extLst>
          </p:cNvPr>
          <p:cNvSpPr/>
          <p:nvPr/>
        </p:nvSpPr>
        <p:spPr>
          <a:xfrm>
            <a:off x="6096000" y="158648"/>
            <a:ext cx="4434348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2400" b="1" dirty="0"/>
              <a:t>Victim binary code (</a:t>
            </a:r>
            <a:r>
              <a:rPr lang="en-US" sz="2400" b="1" u="sng" dirty="0"/>
              <a:t>gadgets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191BB888-3792-4AC1-AC9B-08269752BC76}"/>
              </a:ext>
            </a:extLst>
          </p:cNvPr>
          <p:cNvSpPr/>
          <p:nvPr/>
        </p:nvSpPr>
        <p:spPr>
          <a:xfrm flipH="1">
            <a:off x="9095604" y="521990"/>
            <a:ext cx="1218434" cy="1267481"/>
          </a:xfrm>
          <a:custGeom>
            <a:avLst/>
            <a:gdLst>
              <a:gd name="connsiteX0" fmla="*/ 542605 w 542605"/>
              <a:gd name="connsiteY0" fmla="*/ 0 h 1950098"/>
              <a:gd name="connsiteX1" fmla="*/ 1430 w 542605"/>
              <a:gd name="connsiteY1" fmla="*/ 615821 h 1950098"/>
              <a:gd name="connsiteX2" fmla="*/ 374654 w 542605"/>
              <a:gd name="connsiteY2" fmla="*/ 1334278 h 1950098"/>
              <a:gd name="connsiteX3" fmla="*/ 57413 w 542605"/>
              <a:gd name="connsiteY3" fmla="*/ 746449 h 1950098"/>
              <a:gd name="connsiteX4" fmla="*/ 150719 w 542605"/>
              <a:gd name="connsiteY4" fmla="*/ 1950098 h 1950098"/>
              <a:gd name="connsiteX0" fmla="*/ 566652 w 566652"/>
              <a:gd name="connsiteY0" fmla="*/ 0 h 1950098"/>
              <a:gd name="connsiteX1" fmla="*/ 25477 w 566652"/>
              <a:gd name="connsiteY1" fmla="*/ 615821 h 1950098"/>
              <a:gd name="connsiteX2" fmla="*/ 398701 w 566652"/>
              <a:gd name="connsiteY2" fmla="*/ 1334278 h 1950098"/>
              <a:gd name="connsiteX3" fmla="*/ 6815 w 566652"/>
              <a:gd name="connsiteY3" fmla="*/ 1586204 h 1950098"/>
              <a:gd name="connsiteX4" fmla="*/ 174766 w 566652"/>
              <a:gd name="connsiteY4" fmla="*/ 1950098 h 1950098"/>
              <a:gd name="connsiteX0" fmla="*/ 542662 w 542662"/>
              <a:gd name="connsiteY0" fmla="*/ 0 h 1950098"/>
              <a:gd name="connsiteX1" fmla="*/ 1487 w 542662"/>
              <a:gd name="connsiteY1" fmla="*/ 615821 h 1950098"/>
              <a:gd name="connsiteX2" fmla="*/ 374711 w 542662"/>
              <a:gd name="connsiteY2" fmla="*/ 1334278 h 1950098"/>
              <a:gd name="connsiteX3" fmla="*/ 150776 w 542662"/>
              <a:gd name="connsiteY3" fmla="*/ 1950098 h 1950098"/>
              <a:gd name="connsiteX0" fmla="*/ 628306 w 628306"/>
              <a:gd name="connsiteY0" fmla="*/ 0 h 2174033"/>
              <a:gd name="connsiteX1" fmla="*/ 3156 w 628306"/>
              <a:gd name="connsiteY1" fmla="*/ 839756 h 2174033"/>
              <a:gd name="connsiteX2" fmla="*/ 376380 w 628306"/>
              <a:gd name="connsiteY2" fmla="*/ 1558213 h 2174033"/>
              <a:gd name="connsiteX3" fmla="*/ 152445 w 628306"/>
              <a:gd name="connsiteY3" fmla="*/ 2174033 h 2174033"/>
              <a:gd name="connsiteX0" fmla="*/ 646854 w 646854"/>
              <a:gd name="connsiteY0" fmla="*/ 0 h 2174033"/>
              <a:gd name="connsiteX1" fmla="*/ 3043 w 646854"/>
              <a:gd name="connsiteY1" fmla="*/ 233266 h 2174033"/>
              <a:gd name="connsiteX2" fmla="*/ 394928 w 646854"/>
              <a:gd name="connsiteY2" fmla="*/ 1558213 h 2174033"/>
              <a:gd name="connsiteX3" fmla="*/ 170993 w 646854"/>
              <a:gd name="connsiteY3" fmla="*/ 2174033 h 2174033"/>
              <a:gd name="connsiteX0" fmla="*/ 661420 w 661420"/>
              <a:gd name="connsiteY0" fmla="*/ 0 h 2174033"/>
              <a:gd name="connsiteX1" fmla="*/ 17609 w 661420"/>
              <a:gd name="connsiteY1" fmla="*/ 233266 h 2174033"/>
              <a:gd name="connsiteX2" fmla="*/ 185559 w 661420"/>
              <a:gd name="connsiteY2" fmla="*/ 2174033 h 2174033"/>
              <a:gd name="connsiteX0" fmla="*/ 644306 w 644306"/>
              <a:gd name="connsiteY0" fmla="*/ 0 h 961053"/>
              <a:gd name="connsiteX1" fmla="*/ 495 w 644306"/>
              <a:gd name="connsiteY1" fmla="*/ 233266 h 961053"/>
              <a:gd name="connsiteX2" fmla="*/ 532339 w 644306"/>
              <a:gd name="connsiteY2" fmla="*/ 961053 h 961053"/>
              <a:gd name="connsiteX0" fmla="*/ 656176 w 656176"/>
              <a:gd name="connsiteY0" fmla="*/ 0 h 961053"/>
              <a:gd name="connsiteX1" fmla="*/ 12365 w 656176"/>
              <a:gd name="connsiteY1" fmla="*/ 233266 h 961053"/>
              <a:gd name="connsiteX2" fmla="*/ 544209 w 656176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553609 w 553609"/>
              <a:gd name="connsiteY0" fmla="*/ 0 h 961053"/>
              <a:gd name="connsiteX1" fmla="*/ 49758 w 553609"/>
              <a:gd name="connsiteY1" fmla="*/ 363895 h 961053"/>
              <a:gd name="connsiteX2" fmla="*/ 441642 w 553609"/>
              <a:gd name="connsiteY2" fmla="*/ 961053 h 961053"/>
              <a:gd name="connsiteX0" fmla="*/ 111967 w 111967"/>
              <a:gd name="connsiteY0" fmla="*/ 0 h 961053"/>
              <a:gd name="connsiteX1" fmla="*/ 0 w 111967"/>
              <a:gd name="connsiteY1" fmla="*/ 961053 h 961053"/>
              <a:gd name="connsiteX0" fmla="*/ 283959 w 283959"/>
              <a:gd name="connsiteY0" fmla="*/ 0 h 961053"/>
              <a:gd name="connsiteX1" fmla="*/ 171992 w 283959"/>
              <a:gd name="connsiteY1" fmla="*/ 961053 h 961053"/>
              <a:gd name="connsiteX0" fmla="*/ 474484 w 474484"/>
              <a:gd name="connsiteY0" fmla="*/ 0 h 961713"/>
              <a:gd name="connsiteX1" fmla="*/ 362517 w 474484"/>
              <a:gd name="connsiteY1" fmla="*/ 961053 h 961713"/>
              <a:gd name="connsiteX0" fmla="*/ 525036 w 525036"/>
              <a:gd name="connsiteY0" fmla="*/ 0 h 961715"/>
              <a:gd name="connsiteX1" fmla="*/ 151812 w 525036"/>
              <a:gd name="connsiteY1" fmla="*/ 298581 h 961715"/>
              <a:gd name="connsiteX2" fmla="*/ 413069 w 525036"/>
              <a:gd name="connsiteY2" fmla="*/ 961053 h 961715"/>
              <a:gd name="connsiteX0" fmla="*/ 487516 w 487516"/>
              <a:gd name="connsiteY0" fmla="*/ 0 h 962354"/>
              <a:gd name="connsiteX1" fmla="*/ 114292 w 487516"/>
              <a:gd name="connsiteY1" fmla="*/ 298581 h 962354"/>
              <a:gd name="connsiteX2" fmla="*/ 375549 w 487516"/>
              <a:gd name="connsiteY2" fmla="*/ 961053 h 962354"/>
              <a:gd name="connsiteX0" fmla="*/ 728237 w 728237"/>
              <a:gd name="connsiteY0" fmla="*/ 0 h 962746"/>
              <a:gd name="connsiteX1" fmla="*/ 37772 w 728237"/>
              <a:gd name="connsiteY1" fmla="*/ 382557 h 962746"/>
              <a:gd name="connsiteX2" fmla="*/ 616270 w 728237"/>
              <a:gd name="connsiteY2" fmla="*/ 961053 h 962746"/>
              <a:gd name="connsiteX0" fmla="*/ 711744 w 711744"/>
              <a:gd name="connsiteY0" fmla="*/ 0 h 961053"/>
              <a:gd name="connsiteX1" fmla="*/ 21279 w 711744"/>
              <a:gd name="connsiteY1" fmla="*/ 382557 h 961053"/>
              <a:gd name="connsiteX2" fmla="*/ 599777 w 711744"/>
              <a:gd name="connsiteY2" fmla="*/ 961053 h 961053"/>
              <a:gd name="connsiteX0" fmla="*/ 701133 w 1316953"/>
              <a:gd name="connsiteY0" fmla="*/ 0 h 811763"/>
              <a:gd name="connsiteX1" fmla="*/ 10668 w 1316953"/>
              <a:gd name="connsiteY1" fmla="*/ 382557 h 811763"/>
              <a:gd name="connsiteX2" fmla="*/ 1316953 w 1316953"/>
              <a:gd name="connsiteY2" fmla="*/ 811763 h 811763"/>
              <a:gd name="connsiteX0" fmla="*/ 338514 w 954334"/>
              <a:gd name="connsiteY0" fmla="*/ 0 h 811763"/>
              <a:gd name="connsiteX1" fmla="*/ 21274 w 954334"/>
              <a:gd name="connsiteY1" fmla="*/ 522516 h 811763"/>
              <a:gd name="connsiteX2" fmla="*/ 954334 w 954334"/>
              <a:gd name="connsiteY2" fmla="*/ 811763 h 811763"/>
              <a:gd name="connsiteX0" fmla="*/ 895776 w 933098"/>
              <a:gd name="connsiteY0" fmla="*/ 0 h 597159"/>
              <a:gd name="connsiteX1" fmla="*/ 38 w 933098"/>
              <a:gd name="connsiteY1" fmla="*/ 307912 h 597159"/>
              <a:gd name="connsiteX2" fmla="*/ 933098 w 933098"/>
              <a:gd name="connsiteY2" fmla="*/ 597159 h 597159"/>
              <a:gd name="connsiteX0" fmla="*/ 1166353 w 1203675"/>
              <a:gd name="connsiteY0" fmla="*/ 0 h 597159"/>
              <a:gd name="connsiteX1" fmla="*/ 27 w 1203675"/>
              <a:gd name="connsiteY1" fmla="*/ 541177 h 597159"/>
              <a:gd name="connsiteX2" fmla="*/ 1203675 w 1203675"/>
              <a:gd name="connsiteY2" fmla="*/ 597159 h 597159"/>
              <a:gd name="connsiteX0" fmla="*/ 1177800 w 1177800"/>
              <a:gd name="connsiteY0" fmla="*/ 0 h 1156996"/>
              <a:gd name="connsiteX1" fmla="*/ 11474 w 1177800"/>
              <a:gd name="connsiteY1" fmla="*/ 541177 h 1156996"/>
              <a:gd name="connsiteX2" fmla="*/ 636624 w 117780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1223540 w 1223540"/>
              <a:gd name="connsiteY0" fmla="*/ 0 h 1156996"/>
              <a:gd name="connsiteX1" fmla="*/ 10561 w 1223540"/>
              <a:gd name="connsiteY1" fmla="*/ 569169 h 1156996"/>
              <a:gd name="connsiteX2" fmla="*/ 682364 w 1223540"/>
              <a:gd name="connsiteY2" fmla="*/ 1156996 h 1156996"/>
              <a:gd name="connsiteX0" fmla="*/ 66131 w 2529412"/>
              <a:gd name="connsiteY0" fmla="*/ 0 h 1623527"/>
              <a:gd name="connsiteX1" fmla="*/ 1857609 w 2529412"/>
              <a:gd name="connsiteY1" fmla="*/ 1035700 h 1623527"/>
              <a:gd name="connsiteX2" fmla="*/ 2529412 w 2529412"/>
              <a:gd name="connsiteY2" fmla="*/ 1623527 h 1623527"/>
              <a:gd name="connsiteX0" fmla="*/ 0 w 2463281"/>
              <a:gd name="connsiteY0" fmla="*/ 0 h 1623527"/>
              <a:gd name="connsiteX1" fmla="*/ 1791478 w 2463281"/>
              <a:gd name="connsiteY1" fmla="*/ 1035700 h 1623527"/>
              <a:gd name="connsiteX2" fmla="*/ 2463281 w 2463281"/>
              <a:gd name="connsiteY2" fmla="*/ 1623527 h 1623527"/>
              <a:gd name="connsiteX0" fmla="*/ 0 w 2763952"/>
              <a:gd name="connsiteY0" fmla="*/ 0 h 1623527"/>
              <a:gd name="connsiteX1" fmla="*/ 2649894 w 2763952"/>
              <a:gd name="connsiteY1" fmla="*/ 755782 h 1623527"/>
              <a:gd name="connsiteX2" fmla="*/ 2463281 w 2763952"/>
              <a:gd name="connsiteY2" fmla="*/ 1623527 h 1623527"/>
              <a:gd name="connsiteX0" fmla="*/ 0 w 2848546"/>
              <a:gd name="connsiteY0" fmla="*/ 0 h 1623527"/>
              <a:gd name="connsiteX1" fmla="*/ 2649894 w 2848546"/>
              <a:gd name="connsiteY1" fmla="*/ 755782 h 1623527"/>
              <a:gd name="connsiteX2" fmla="*/ 2463281 w 2848546"/>
              <a:gd name="connsiteY2" fmla="*/ 1623527 h 1623527"/>
              <a:gd name="connsiteX0" fmla="*/ 606491 w 3261546"/>
              <a:gd name="connsiteY0" fmla="*/ 0 h 1838131"/>
              <a:gd name="connsiteX1" fmla="*/ 3256385 w 3261546"/>
              <a:gd name="connsiteY1" fmla="*/ 755782 h 1838131"/>
              <a:gd name="connsiteX2" fmla="*/ 0 w 3261546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2164359"/>
              <a:gd name="connsiteY0" fmla="*/ 0 h 1838131"/>
              <a:gd name="connsiteX1" fmla="*/ 2146042 w 2164359"/>
              <a:gd name="connsiteY1" fmla="*/ 662476 h 1838131"/>
              <a:gd name="connsiteX2" fmla="*/ 0 w 2164359"/>
              <a:gd name="connsiteY2" fmla="*/ 1838131 h 1838131"/>
              <a:gd name="connsiteX0" fmla="*/ 606491 w 1458512"/>
              <a:gd name="connsiteY0" fmla="*/ 0 h 1838131"/>
              <a:gd name="connsiteX1" fmla="*/ 1222312 w 1458512"/>
              <a:gd name="connsiteY1" fmla="*/ 559839 h 1838131"/>
              <a:gd name="connsiteX2" fmla="*/ 0 w 1458512"/>
              <a:gd name="connsiteY2" fmla="*/ 1838131 h 1838131"/>
              <a:gd name="connsiteX0" fmla="*/ 606491 w 1511883"/>
              <a:gd name="connsiteY0" fmla="*/ 0 h 1838131"/>
              <a:gd name="connsiteX1" fmla="*/ 1222312 w 1511883"/>
              <a:gd name="connsiteY1" fmla="*/ 559839 h 1838131"/>
              <a:gd name="connsiteX2" fmla="*/ 0 w 1511883"/>
              <a:gd name="connsiteY2" fmla="*/ 1838131 h 1838131"/>
              <a:gd name="connsiteX0" fmla="*/ 606491 w 1401145"/>
              <a:gd name="connsiteY0" fmla="*/ 0 h 1838131"/>
              <a:gd name="connsiteX1" fmla="*/ 1222312 w 1401145"/>
              <a:gd name="connsiteY1" fmla="*/ 559839 h 1838131"/>
              <a:gd name="connsiteX2" fmla="*/ 0 w 1401145"/>
              <a:gd name="connsiteY2" fmla="*/ 1838131 h 1838131"/>
              <a:gd name="connsiteX0" fmla="*/ 606491 w 1224307"/>
              <a:gd name="connsiteY0" fmla="*/ 0 h 1838131"/>
              <a:gd name="connsiteX1" fmla="*/ 1222312 w 1224307"/>
              <a:gd name="connsiteY1" fmla="*/ 559839 h 1838131"/>
              <a:gd name="connsiteX2" fmla="*/ 0 w 1224307"/>
              <a:gd name="connsiteY2" fmla="*/ 1838131 h 1838131"/>
              <a:gd name="connsiteX0" fmla="*/ 606491 w 606491"/>
              <a:gd name="connsiteY0" fmla="*/ 0 h 1838131"/>
              <a:gd name="connsiteX1" fmla="*/ 0 w 606491"/>
              <a:gd name="connsiteY1" fmla="*/ 1838131 h 1838131"/>
              <a:gd name="connsiteX0" fmla="*/ 606491 w 1067009"/>
              <a:gd name="connsiteY0" fmla="*/ 0 h 1838131"/>
              <a:gd name="connsiteX1" fmla="*/ 0 w 1067009"/>
              <a:gd name="connsiteY1" fmla="*/ 1838131 h 1838131"/>
              <a:gd name="connsiteX0" fmla="*/ 326573 w 843023"/>
              <a:gd name="connsiteY0" fmla="*/ 0 h 2034074"/>
              <a:gd name="connsiteX1" fmla="*/ 0 w 843023"/>
              <a:gd name="connsiteY1" fmla="*/ 2034074 h 2034074"/>
              <a:gd name="connsiteX0" fmla="*/ 326573 w 1016474"/>
              <a:gd name="connsiteY0" fmla="*/ 0 h 2034074"/>
              <a:gd name="connsiteX1" fmla="*/ 0 w 1016474"/>
              <a:gd name="connsiteY1" fmla="*/ 2034074 h 2034074"/>
              <a:gd name="connsiteX0" fmla="*/ 541177 w 1184742"/>
              <a:gd name="connsiteY0" fmla="*/ 0 h 1987421"/>
              <a:gd name="connsiteX1" fmla="*/ 0 w 1184742"/>
              <a:gd name="connsiteY1" fmla="*/ 1987421 h 1987421"/>
              <a:gd name="connsiteX0" fmla="*/ 1195731 w 1729260"/>
              <a:gd name="connsiteY0" fmla="*/ 0 h 1979437"/>
              <a:gd name="connsiteX1" fmla="*/ 0 w 1729260"/>
              <a:gd name="connsiteY1" fmla="*/ 1979437 h 1979437"/>
              <a:gd name="connsiteX0" fmla="*/ 1195731 w 1467698"/>
              <a:gd name="connsiteY0" fmla="*/ 0 h 1979437"/>
              <a:gd name="connsiteX1" fmla="*/ 0 w 1467698"/>
              <a:gd name="connsiteY1" fmla="*/ 1979437 h 1979437"/>
              <a:gd name="connsiteX0" fmla="*/ 1195731 w 1529941"/>
              <a:gd name="connsiteY0" fmla="*/ 0 h 1979437"/>
              <a:gd name="connsiteX1" fmla="*/ 0 w 1529941"/>
              <a:gd name="connsiteY1" fmla="*/ 1979437 h 1979437"/>
              <a:gd name="connsiteX0" fmla="*/ 1195731 w 1500883"/>
              <a:gd name="connsiteY0" fmla="*/ 0 h 1979437"/>
              <a:gd name="connsiteX1" fmla="*/ 0 w 1500883"/>
              <a:gd name="connsiteY1" fmla="*/ 1979437 h 1979437"/>
              <a:gd name="connsiteX0" fmla="*/ 1189186 w 1495159"/>
              <a:gd name="connsiteY0" fmla="*/ 0 h 941455"/>
              <a:gd name="connsiteX1" fmla="*/ 0 w 1495159"/>
              <a:gd name="connsiteY1" fmla="*/ 941455 h 941455"/>
              <a:gd name="connsiteX0" fmla="*/ 1189186 w 1546446"/>
              <a:gd name="connsiteY0" fmla="*/ 0 h 941455"/>
              <a:gd name="connsiteX1" fmla="*/ 0 w 1546446"/>
              <a:gd name="connsiteY1" fmla="*/ 941455 h 941455"/>
              <a:gd name="connsiteX0" fmla="*/ 1339734 w 1673659"/>
              <a:gd name="connsiteY0" fmla="*/ 0 h 1029284"/>
              <a:gd name="connsiteX1" fmla="*/ 0 w 1673659"/>
              <a:gd name="connsiteY1" fmla="*/ 1029284 h 1029284"/>
              <a:gd name="connsiteX0" fmla="*/ 1339734 w 1341337"/>
              <a:gd name="connsiteY0" fmla="*/ 0 h 1029284"/>
              <a:gd name="connsiteX1" fmla="*/ 0 w 1341337"/>
              <a:gd name="connsiteY1" fmla="*/ 1029284 h 1029284"/>
              <a:gd name="connsiteX0" fmla="*/ 1955014 w 1955727"/>
              <a:gd name="connsiteY0" fmla="*/ 0 h 1029284"/>
              <a:gd name="connsiteX1" fmla="*/ 0 w 1955727"/>
              <a:gd name="connsiteY1" fmla="*/ 1029284 h 1029284"/>
              <a:gd name="connsiteX0" fmla="*/ 613179 w 675060"/>
              <a:gd name="connsiteY0" fmla="*/ 0 h 1029284"/>
              <a:gd name="connsiteX1" fmla="*/ 0 w 675060"/>
              <a:gd name="connsiteY1" fmla="*/ 1029284 h 1029284"/>
              <a:gd name="connsiteX0" fmla="*/ 613179 w 781323"/>
              <a:gd name="connsiteY0" fmla="*/ 0 h 1029284"/>
              <a:gd name="connsiteX1" fmla="*/ 0 w 781323"/>
              <a:gd name="connsiteY1" fmla="*/ 1029284 h 1029284"/>
              <a:gd name="connsiteX0" fmla="*/ 613179 w 776371"/>
              <a:gd name="connsiteY0" fmla="*/ 0 h 1029284"/>
              <a:gd name="connsiteX1" fmla="*/ 0 w 776371"/>
              <a:gd name="connsiteY1" fmla="*/ 1029284 h 1029284"/>
              <a:gd name="connsiteX0" fmla="*/ 613179 w 811137"/>
              <a:gd name="connsiteY0" fmla="*/ 0 h 1029284"/>
              <a:gd name="connsiteX1" fmla="*/ 0 w 811137"/>
              <a:gd name="connsiteY1" fmla="*/ 1029284 h 102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137" h="1029284">
                <a:moveTo>
                  <a:pt x="613179" y="0"/>
                </a:moveTo>
                <a:cubicBezTo>
                  <a:pt x="966221" y="390675"/>
                  <a:pt x="895991" y="504404"/>
                  <a:pt x="0" y="1029284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816297-A77A-4483-A20D-27FCFD2E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49249" cy="1325563"/>
          </a:xfrm>
        </p:spPr>
        <p:txBody>
          <a:bodyPr/>
          <a:lstStyle/>
          <a:p>
            <a:r>
              <a:rPr lang="en-US" dirty="0"/>
              <a:t>Code-Reuse Research Loop</a:t>
            </a:r>
          </a:p>
        </p:txBody>
      </p:sp>
      <p:sp>
        <p:nvSpPr>
          <p:cNvPr id="11" name="Rechthoek 4">
            <a:extLst>
              <a:ext uri="{FF2B5EF4-FFF2-40B4-BE49-F238E27FC236}">
                <a16:creationId xmlns:a16="http://schemas.microsoft.com/office/drawing/2014/main" id="{C3FB21F4-17AB-4A30-B84A-5775E5925B8D}"/>
              </a:ext>
            </a:extLst>
          </p:cNvPr>
          <p:cNvSpPr/>
          <p:nvPr/>
        </p:nvSpPr>
        <p:spPr>
          <a:xfrm>
            <a:off x="10422193" y="0"/>
            <a:ext cx="1455175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%r13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%rbp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   %rbx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%edi,%ebx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%rsi,%rbp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$0x388,%rsp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(%rsi),%rdi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%fs:0x28,%rax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%rax,0x378(%rsp)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40db00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$0x419ac1,%esi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$0x6,%edi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402840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$0x4165f1,%esi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4024b0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$0x4165da,%edi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402470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$0x40a320,%edi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$0x2,0x21bb18(%rip)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413c30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movabs $0x8000000000000000,%rax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$0x0,0x21c5af(%rip)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$0x1,0x21c650(%rip)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%rax,0x21c701(%rip)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0x21bad7(%rip),%eax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$0x0,0x21c700(%rip)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$0xffffffffffffffff,0x21c6ed(%rip)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$0x0,0x21c646(%rip)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$0x2,%eax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403328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    $0x3,%eax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402aef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  $0x1,%eax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402aca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402370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4023e0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4035a6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$0x2,0x21c672(%rip)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$0x1,0x21c60b(%rip)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    402b05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$0x7,%esi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$0x0,0x21c658(%rip)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$0x416603,%edi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$0x0,0x21c640(%rip)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$0x0,0x21c632(%rip)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$0x0,0x21c621(%rip)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$0x0,0x21c619(%rip)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$0x0,0x21c5f7(%rip)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$0x0,0x21c5d8(%rip)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$0x1,0x21c5ca(%rip)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$0x0,0x21c5c1(%rip)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$0x0,0x21c5b9(%rip)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   $0x0,0x21c5aa(%rip)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$0x0,0x21c597(%rip)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$0x0,0x21c584(%rip)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   $0x0,0x21c602(%rip)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 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402bbf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$0x4,%ecx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$0x419200,%edx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$0x419240,%esi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%rax,%rdi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409f70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%eax,%eax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     403343</a:t>
            </a:r>
          </a:p>
          <a:p>
            <a:r>
              <a:rPr lang="en-US" sz="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%edi,%edi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0x419200(,%rax,4),%esi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40eca0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$0x416611,%edi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   $0x50,0x21c501(%rip)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callq  402310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  %rax,%rax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%rax,%r12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402be5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cmpb   $0x0,(%rax)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jne    403564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    0x30(%rsp),%rdx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    %eax,%eax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$0x5413,%esi</a:t>
            </a:r>
          </a:p>
          <a:p>
            <a:r>
              <a:rPr lang="en-US" sz="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  $0x1,%edi</a:t>
            </a:r>
          </a:p>
        </p:txBody>
      </p:sp>
    </p:spTree>
    <p:extLst>
      <p:ext uri="{BB962C8B-B14F-4D97-AF65-F5344CB8AC3E}">
        <p14:creationId xmlns:p14="http://schemas.microsoft.com/office/powerpoint/2010/main" val="21959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59A0-175C-4F59-AC5D-288F2A7C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A3E3B-A72D-415E-A168-1C33B8E11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Bypassing Context-Sensitive CFI (</a:t>
            </a:r>
            <a:r>
              <a:rPr lang="en-US" b="1" dirty="0" err="1">
                <a:solidFill>
                  <a:schemeClr val="accent6"/>
                </a:solidFill>
              </a:rPr>
              <a:t>CsCFI</a:t>
            </a:r>
            <a:r>
              <a:rPr lang="en-US" b="1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Corrupt an independent and stable application state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Send idempotent inputs that do not interfere with the state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Send final input to trigger exploit setup in 1)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Bypassing </a:t>
            </a:r>
            <a:r>
              <a:rPr lang="en-US" b="1" dirty="0" err="1">
                <a:solidFill>
                  <a:schemeClr val="accent6"/>
                </a:solidFill>
              </a:rPr>
              <a:t>CsCFI</a:t>
            </a:r>
            <a:r>
              <a:rPr lang="en-US" b="1" dirty="0">
                <a:solidFill>
                  <a:schemeClr val="accent6"/>
                </a:solidFill>
              </a:rPr>
              <a:t> in practice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Multiple connections handled by a single process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Connection-specific data of connection 1 as segregated state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Perform requests over connection 2 to flush history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FA8F4FC-C940-47AA-A3D2-B356CA495FA5}"/>
              </a:ext>
            </a:extLst>
          </p:cNvPr>
          <p:cNvSpPr/>
          <p:nvPr/>
        </p:nvSpPr>
        <p:spPr>
          <a:xfrm>
            <a:off x="3135376" y="2321867"/>
            <a:ext cx="3780776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Segregated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21537A-BB65-474A-90A2-AEE3930F568E}"/>
              </a:ext>
            </a:extLst>
          </p:cNvPr>
          <p:cNvSpPr/>
          <p:nvPr/>
        </p:nvSpPr>
        <p:spPr>
          <a:xfrm>
            <a:off x="6471928" y="2912555"/>
            <a:ext cx="4384140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History flushing</a:t>
            </a:r>
            <a:endParaRPr lang="en-US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5ED61-33FE-45A1-BA66-8FA494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nginx – Target Constraints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7574B-D215-41D0-B751-21AE8B8783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6756" y="1690688"/>
          <a:ext cx="9238488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8392">
                  <a:extLst>
                    <a:ext uri="{9D8B030D-6E8A-4147-A177-3AD203B41FA5}">
                      <a16:colId xmlns:a16="http://schemas.microsoft.com/office/drawing/2014/main" val="1550468825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22203819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330881686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val="1123237243"/>
                    </a:ext>
                  </a:extLst>
                </a:gridCol>
                <a:gridCol w="1545336">
                  <a:extLst>
                    <a:ext uri="{9D8B030D-6E8A-4147-A177-3AD203B41FA5}">
                      <a16:colId xmlns:a16="http://schemas.microsoft.com/office/drawing/2014/main" val="3251898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/>
                        <a:t>Target Constraint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nginx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err="1"/>
                        <a:t>libc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other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82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None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1,035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2,763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794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4,592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9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Live +page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1,264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2,486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01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Computed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280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Live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372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Live 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¬</a:t>
                      </a:r>
                      <a:r>
                        <a:rPr lang="en-US" sz="2400" i="1" dirty="0"/>
                        <a:t>GOT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279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9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Binary types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960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370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1,665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0066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Safe source types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992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Source types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83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7045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C632-4001-459B-9BA9-052F303C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Defenses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A8BB392B-7720-4978-8E28-93F51E71B816}"/>
              </a:ext>
            </a:extLst>
          </p:cNvPr>
          <p:cNvSpPr/>
          <p:nvPr/>
        </p:nvSpPr>
        <p:spPr>
          <a:xfrm>
            <a:off x="838200" y="1690687"/>
            <a:ext cx="11353800" cy="5070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Control-Flow Integrity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Limits the valid targets for a callsite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4 types of target constraints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Bypass context-Sensitive CFI with history flushing: write constraint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6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Information Hiding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Prevent code-reuse by hiding gadgets: no write constraint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3 types of target constraints around </a:t>
            </a:r>
            <a:r>
              <a:rPr lang="en-US" sz="2800" u="sng" dirty="0">
                <a:solidFill>
                  <a:schemeClr val="accent6"/>
                </a:solidFill>
              </a:rPr>
              <a:t>live</a:t>
            </a:r>
            <a:endParaRPr lang="en-US" sz="2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2CFF4F-B14F-415D-B1B4-AC688B583369}"/>
              </a:ext>
            </a:extLst>
          </p:cNvPr>
          <p:cNvSpPr/>
          <p:nvPr/>
        </p:nvSpPr>
        <p:spPr>
          <a:xfrm>
            <a:off x="0" y="3779428"/>
            <a:ext cx="12192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solidFill>
                  <a:schemeClr val="accent1"/>
                </a:solidFill>
              </a:rPr>
              <a:t>IFCC, MCFI, TypeArmor, PerInput, PathArmor, GRIFFIN, FlowGuard, kBouncer, ROPecker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675AF0D-E9B2-4D8B-B022-AE73E99DFCB0}"/>
              </a:ext>
            </a:extLst>
          </p:cNvPr>
          <p:cNvSpPr/>
          <p:nvPr/>
        </p:nvSpPr>
        <p:spPr>
          <a:xfrm>
            <a:off x="0" y="6013549"/>
            <a:ext cx="121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100" dirty="0">
                <a:solidFill>
                  <a:schemeClr val="accent1"/>
                </a:solidFill>
              </a:rPr>
              <a:t>Oxymoron, Readactor</a:t>
            </a:r>
            <a:r>
              <a:rPr lang="en-US" sz="2100" dirty="0">
                <a:solidFill>
                  <a:schemeClr val="accent4"/>
                </a:solidFill>
              </a:rPr>
              <a:t>, </a:t>
            </a:r>
            <a:r>
              <a:rPr lang="en-US" sz="2100" dirty="0">
                <a:solidFill>
                  <a:schemeClr val="accent1"/>
                </a:solidFill>
              </a:rPr>
              <a:t>XnR</a:t>
            </a:r>
            <a:r>
              <a:rPr lang="en-US" sz="2100" dirty="0">
                <a:solidFill>
                  <a:schemeClr val="accent4"/>
                </a:solidFill>
              </a:rPr>
              <a:t>, </a:t>
            </a:r>
            <a:r>
              <a:rPr lang="en-US" sz="2100" dirty="0">
                <a:solidFill>
                  <a:schemeClr val="accent1"/>
                </a:solidFill>
              </a:rPr>
              <a:t>HideM</a:t>
            </a:r>
            <a:r>
              <a:rPr lang="en-US" sz="2100" dirty="0">
                <a:solidFill>
                  <a:schemeClr val="accent4"/>
                </a:solidFill>
              </a:rPr>
              <a:t>, </a:t>
            </a:r>
            <a:r>
              <a:rPr lang="en-US" sz="2100" dirty="0">
                <a:solidFill>
                  <a:schemeClr val="accent1"/>
                </a:solidFill>
              </a:rPr>
              <a:t>LR</a:t>
            </a:r>
            <a:r>
              <a:rPr lang="en-US" sz="2100" baseline="30000" dirty="0">
                <a:solidFill>
                  <a:schemeClr val="accent1"/>
                </a:solidFill>
              </a:rPr>
              <a:t>2</a:t>
            </a:r>
            <a:r>
              <a:rPr lang="en-US" sz="2100" dirty="0">
                <a:solidFill>
                  <a:schemeClr val="accent4"/>
                </a:solidFill>
              </a:rPr>
              <a:t>, </a:t>
            </a:r>
            <a:r>
              <a:rPr lang="en-US" sz="2100" dirty="0">
                <a:solidFill>
                  <a:schemeClr val="accent1"/>
                </a:solidFill>
              </a:rPr>
              <a:t>Khide</a:t>
            </a:r>
            <a:r>
              <a:rPr lang="en-US" sz="2100" dirty="0">
                <a:solidFill>
                  <a:schemeClr val="accent4"/>
                </a:solidFill>
              </a:rPr>
              <a:t>, </a:t>
            </a:r>
            <a:r>
              <a:rPr lang="en-US" sz="2100" dirty="0">
                <a:solidFill>
                  <a:schemeClr val="accent1"/>
                </a:solidFill>
              </a:rPr>
              <a:t>kR^X</a:t>
            </a:r>
            <a:r>
              <a:rPr lang="en-US" sz="2100" dirty="0">
                <a:solidFill>
                  <a:schemeClr val="accent4"/>
                </a:solidFill>
              </a:rPr>
              <a:t>, </a:t>
            </a:r>
            <a:r>
              <a:rPr lang="en-US" sz="2100" dirty="0">
                <a:solidFill>
                  <a:schemeClr val="accent1"/>
                </a:solidFill>
              </a:rPr>
              <a:t>Heisenbyte</a:t>
            </a:r>
            <a:r>
              <a:rPr lang="en-US" sz="2100" dirty="0">
                <a:solidFill>
                  <a:schemeClr val="accent4"/>
                </a:solidFill>
              </a:rPr>
              <a:t>, </a:t>
            </a:r>
            <a:r>
              <a:rPr lang="en-US" sz="2100" dirty="0">
                <a:solidFill>
                  <a:schemeClr val="accent1"/>
                </a:solidFill>
              </a:rPr>
              <a:t>NEAR, Readactor++, CodeArmor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351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C632-4001-459B-9BA9-052F303C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Defenses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A8BB392B-7720-4978-8E28-93F51E71B816}"/>
              </a:ext>
            </a:extLst>
          </p:cNvPr>
          <p:cNvSpPr/>
          <p:nvPr/>
        </p:nvSpPr>
        <p:spPr>
          <a:xfrm>
            <a:off x="838200" y="1690687"/>
            <a:ext cx="10515600" cy="5070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Re-Randomization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Hide code-layout: only </a:t>
            </a:r>
            <a:r>
              <a:rPr lang="en-US" sz="2800" u="sng" dirty="0">
                <a:solidFill>
                  <a:schemeClr val="accent6"/>
                </a:solidFill>
              </a:rPr>
              <a:t>live</a:t>
            </a:r>
            <a:r>
              <a:rPr lang="en-US" sz="2800" dirty="0"/>
              <a:t> targets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3 classes of write constraints: </a:t>
            </a:r>
            <a:r>
              <a:rPr lang="en-US" sz="2800" u="sng" dirty="0">
                <a:solidFill>
                  <a:schemeClr val="accent6"/>
                </a:solidFill>
              </a:rPr>
              <a:t>none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chemeClr val="accent6"/>
                </a:solidFill>
              </a:rPr>
              <a:t>¬CPtr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chemeClr val="accent6"/>
                </a:solidFill>
              </a:rPr>
              <a:t>¬Ptr</a:t>
            </a:r>
          </a:p>
          <a:p>
            <a:pPr>
              <a:spcBef>
                <a:spcPts val="1000"/>
              </a:spcBef>
            </a:pPr>
            <a:endParaRPr lang="en-US" sz="2800" b="1" dirty="0">
              <a:solidFill>
                <a:schemeClr val="accent6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Pointer Integrity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Cannot craft new pointers: only </a:t>
            </a:r>
            <a:r>
              <a:rPr lang="en-US" sz="2800" u="sng" dirty="0">
                <a:solidFill>
                  <a:schemeClr val="accent6"/>
                </a:solidFill>
              </a:rPr>
              <a:t>live</a:t>
            </a:r>
            <a:r>
              <a:rPr lang="en-US" sz="2800" dirty="0"/>
              <a:t> targets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3 classes of write constraints: </a:t>
            </a:r>
            <a:r>
              <a:rPr lang="en-US" sz="2800" u="sng" dirty="0">
                <a:solidFill>
                  <a:schemeClr val="accent6"/>
                </a:solidFill>
              </a:rPr>
              <a:t>none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chemeClr val="accent6"/>
                </a:solidFill>
              </a:rPr>
              <a:t>¬CPtr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chemeClr val="accent6"/>
                </a:solidFill>
              </a:rPr>
              <a:t>¬Ptr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2CFF4F-B14F-415D-B1B4-AC688B583369}"/>
              </a:ext>
            </a:extLst>
          </p:cNvPr>
          <p:cNvSpPr/>
          <p:nvPr/>
        </p:nvSpPr>
        <p:spPr>
          <a:xfrm>
            <a:off x="0" y="334998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Shuffler, CodeArmor, </a:t>
            </a:r>
            <a:r>
              <a:rPr lang="en-US" sz="2400" dirty="0" err="1">
                <a:solidFill>
                  <a:schemeClr val="accent1"/>
                </a:solidFill>
              </a:rPr>
              <a:t>ReRanz</a:t>
            </a:r>
            <a:r>
              <a:rPr lang="en-US" sz="2400" dirty="0">
                <a:solidFill>
                  <a:schemeClr val="accent1"/>
                </a:solidFill>
              </a:rPr>
              <a:t>, TASR, ASR3, </a:t>
            </a:r>
            <a:r>
              <a:rPr lang="en-US" sz="2400" dirty="0" err="1">
                <a:solidFill>
                  <a:schemeClr val="accent1"/>
                </a:solidFill>
              </a:rPr>
              <a:t>RuntimeASLR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675AF0D-E9B2-4D8B-B022-AE73E99DFCB0}"/>
              </a:ext>
            </a:extLst>
          </p:cNvPr>
          <p:cNvSpPr/>
          <p:nvPr/>
        </p:nvSpPr>
        <p:spPr>
          <a:xfrm>
            <a:off x="0" y="5538642"/>
            <a:ext cx="121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100" dirty="0">
                <a:solidFill>
                  <a:schemeClr val="accent1"/>
                </a:solidFill>
              </a:rPr>
              <a:t>ASLR-Guard, Cryptographic CFI, CPS, CPI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520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A8181-9D95-4DD0-8163-A1FE30DD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66889" cy="1325563"/>
          </a:xfrm>
        </p:spPr>
        <p:txBody>
          <a:bodyPr>
            <a:normAutofit/>
          </a:bodyPr>
          <a:lstStyle/>
          <a:p>
            <a:r>
              <a:rPr lang="nl-NL" dirty="0" err="1"/>
              <a:t>Bounds</a:t>
            </a:r>
            <a:r>
              <a:rPr lang="nl-NL" dirty="0"/>
              <a:t> </a:t>
            </a:r>
            <a:r>
              <a:rPr lang="nl-NL" dirty="0" err="1"/>
              <a:t>checking</a:t>
            </a:r>
            <a:r>
              <a:rPr lang="nl-NL" dirty="0"/>
              <a:t> in CPI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A6D52-C9E7-495D-9D58-5B5701F2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000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sz="2400" dirty="0"/>
              <a:t>(Oct. 30)</a:t>
            </a:r>
            <a:r>
              <a:rPr lang="en-US" b="1" i="1" dirty="0">
                <a:solidFill>
                  <a:schemeClr val="accent6"/>
                </a:solidFill>
              </a:rPr>
              <a:t> “CPI does (SoftBounds-style) bounds checking”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CPI paper is not explicit on this topic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Attacks work for simple toy programs compiled with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fcpi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Currently investigating, will update paper if necessary</a:t>
            </a:r>
          </a:p>
          <a:p>
            <a:pPr marL="457200" indent="-457200">
              <a:lnSpc>
                <a:spcPct val="100000"/>
              </a:lnSpc>
            </a:pPr>
            <a:r>
              <a:rPr lang="nl-NL" dirty="0" err="1"/>
              <a:t>Implementation</a:t>
            </a:r>
            <a:r>
              <a:rPr lang="nl-NL" dirty="0"/>
              <a:t> bug: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protected</a:t>
            </a:r>
            <a:r>
              <a:rPr lang="nl-NL" dirty="0"/>
              <a:t> </a:t>
            </a:r>
            <a:r>
              <a:rPr lang="nl-NL" dirty="0" err="1"/>
              <a:t>writes</a:t>
            </a:r>
            <a:r>
              <a:rPr lang="nl-NL" dirty="0"/>
              <a:t>,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reads</a:t>
            </a:r>
            <a:r>
              <a:rPr lang="nl-NL" dirty="0"/>
              <a:t>?</a:t>
            </a:r>
            <a:endParaRPr lang="en-US" dirty="0"/>
          </a:p>
          <a:p>
            <a:pPr marL="457200" indent="-457200">
              <a:lnSpc>
                <a:spcPct val="100000"/>
              </a:lnSpc>
              <a:buNone/>
            </a:pP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EBA71F9-4907-402C-B1AC-973CEF149E1B}"/>
              </a:ext>
            </a:extLst>
          </p:cNvPr>
          <p:cNvSpPr/>
          <p:nvPr/>
        </p:nvSpPr>
        <p:spPr>
          <a:xfrm>
            <a:off x="2396245" y="5513859"/>
            <a:ext cx="7399509" cy="86177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https://vusec.net/newton</a:t>
            </a:r>
          </a:p>
        </p:txBody>
      </p:sp>
    </p:spTree>
    <p:extLst>
      <p:ext uri="{BB962C8B-B14F-4D97-AF65-F5344CB8AC3E}">
        <p14:creationId xmlns:p14="http://schemas.microsoft.com/office/powerpoint/2010/main" val="27544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chtkran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ill Sans / Nunito">
      <a:majorFont>
        <a:latin typeface="Gill Sans MT"/>
        <a:ea typeface=""/>
        <a:cs typeface=""/>
      </a:majorFont>
      <a:minorFont>
        <a:latin typeface="Nunito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5517</TotalTime>
  <Words>7766</Words>
  <Application>Microsoft Office PowerPoint</Application>
  <PresentationFormat>Breedbeeld</PresentationFormat>
  <Paragraphs>2182</Paragraphs>
  <Slides>94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94</vt:i4>
      </vt:variant>
    </vt:vector>
  </HeadingPairs>
  <TitlesOfParts>
    <vt:vector size="100" baseType="lpstr">
      <vt:lpstr>Nunito</vt:lpstr>
      <vt:lpstr>Gill Sans MT</vt:lpstr>
      <vt:lpstr>Times New Roman</vt:lpstr>
      <vt:lpstr>Arial</vt:lpstr>
      <vt:lpstr>Courier New</vt:lpstr>
      <vt:lpstr>Office Theme</vt:lpstr>
      <vt:lpstr>The Dynamics of Innocent Flesh on the Bone: Code Reuse Ten Years Later</vt:lpstr>
      <vt:lpstr>Takeaway</vt:lpstr>
      <vt:lpstr>Static Flesh on the Bone</vt:lpstr>
      <vt:lpstr>Static Flesh on the Bone</vt:lpstr>
      <vt:lpstr>Threat Model</vt:lpstr>
      <vt:lpstr>Code-Reuse Research Loop</vt:lpstr>
      <vt:lpstr>Code-Reuse Research Loop</vt:lpstr>
      <vt:lpstr>Code-Reuse Research Loop</vt:lpstr>
      <vt:lpstr>Code-Reuse Research Loop</vt:lpstr>
      <vt:lpstr>Code-Reuse Research Loop</vt:lpstr>
      <vt:lpstr>Code-Reuse Research Loop</vt:lpstr>
      <vt:lpstr>Mindset of Defenders (Academics)</vt:lpstr>
      <vt:lpstr>Mindset of Attackers (real world)</vt:lpstr>
      <vt:lpstr>Dynamic Analysis</vt:lpstr>
      <vt:lpstr>Modeling Code-Reuse Defenses</vt:lpstr>
      <vt:lpstr>Modeling Code-Reuse Defenses</vt:lpstr>
      <vt:lpstr>Newton</vt:lpstr>
      <vt:lpstr>Newton in Practice (on nginx)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Newton in Practice (on nginx)</vt:lpstr>
      <vt:lpstr>Newton in Practice (on nginx)</vt:lpstr>
      <vt:lpstr>eXecute-not-Read</vt:lpstr>
      <vt:lpstr>eXecute-not-Read</vt:lpstr>
      <vt:lpstr>eXecute-not-Read</vt:lpstr>
      <vt:lpstr>eXecute-not-Read</vt:lpstr>
      <vt:lpstr>eXecute-not-Read</vt:lpstr>
      <vt:lpstr>eXecute-not-Read</vt:lpstr>
      <vt:lpstr>eXecute-not-Read</vt:lpstr>
      <vt:lpstr>eXecute-not-Read</vt:lpstr>
      <vt:lpstr>eXecute-not-Read</vt:lpstr>
      <vt:lpstr>Newton in Practice (on nginx)</vt:lpstr>
      <vt:lpstr>Newton in Practice (on nginx)</vt:lpstr>
      <vt:lpstr>Cryptographic CFI</vt:lpstr>
      <vt:lpstr>Cryptographic CFI</vt:lpstr>
      <vt:lpstr>Cryptographic CFI</vt:lpstr>
      <vt:lpstr>Cryptographic CFI</vt:lpstr>
      <vt:lpstr>Cryptographic CFI</vt:lpstr>
      <vt:lpstr>Cryptographic CFI</vt:lpstr>
      <vt:lpstr>Cryptographic CFI</vt:lpstr>
      <vt:lpstr>Cryptographic CFI</vt:lpstr>
      <vt:lpstr>Cryptographic CFI</vt:lpstr>
      <vt:lpstr>Cryptographic CFI</vt:lpstr>
      <vt:lpstr>Cryptographic CFI</vt:lpstr>
      <vt:lpstr>Newton in Practice (on nginx)</vt:lpstr>
      <vt:lpstr>Newton in Practice (on nginx)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Code-Pointer Integrity</vt:lpstr>
      <vt:lpstr>Newton in Practice (on nginx)</vt:lpstr>
      <vt:lpstr>Newton in Practice</vt:lpstr>
      <vt:lpstr>Modeling Defenses</vt:lpstr>
      <vt:lpstr>PowerPoint-presentatie</vt:lpstr>
      <vt:lpstr>Controllable Callsites for nginx</vt:lpstr>
      <vt:lpstr>Controllable Callsites for nginx</vt:lpstr>
      <vt:lpstr>Controllable Callsites for nginx</vt:lpstr>
      <vt:lpstr>Controllable Callsites for nginx</vt:lpstr>
      <vt:lpstr>#Allowed Targets for nginx</vt:lpstr>
      <vt:lpstr>#Allowed Targets for nginx</vt:lpstr>
      <vt:lpstr>#Allowed Targets for nginx</vt:lpstr>
      <vt:lpstr>#Allowed Targets for nginx</vt:lpstr>
      <vt:lpstr>Similar Results for Other Servers</vt:lpstr>
      <vt:lpstr>Conclusion</vt:lpstr>
      <vt:lpstr>PowerPoint-presentatie</vt:lpstr>
      <vt:lpstr>Our Policy</vt:lpstr>
      <vt:lpstr>Segregated State</vt:lpstr>
      <vt:lpstr>Segregated State</vt:lpstr>
      <vt:lpstr>Evaluating nginx – Target Constraints</vt:lpstr>
      <vt:lpstr>Modeling Defenses</vt:lpstr>
      <vt:lpstr>Modeling Defenses</vt:lpstr>
      <vt:lpstr>Bounds checking in CPI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Dynamics of Innocent Flesh on the Bone: Code Reuse Ten Years Later</dc:title>
  <dc:creator>Administrator</dc:creator>
  <cp:lastModifiedBy>Administrator</cp:lastModifiedBy>
  <cp:revision>380</cp:revision>
  <dcterms:created xsi:type="dcterms:W3CDTF">2017-08-30T12:47:39Z</dcterms:created>
  <dcterms:modified xsi:type="dcterms:W3CDTF">2017-11-02T12:31:07Z</dcterms:modified>
</cp:coreProperties>
</file>